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49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98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98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98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98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98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59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88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8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5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26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92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4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4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5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56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95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61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62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6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67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968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6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970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7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7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3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3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3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7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78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7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98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8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8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45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94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94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4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5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5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3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58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583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584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585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8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2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2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593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59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13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1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17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15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1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17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9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07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09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1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11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3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91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9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93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3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0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05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95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9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97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99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90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01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881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82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83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5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21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2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9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581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tags" Target="../tags/tag164.xml"/><Relationship Id="rId22" Type="http://schemas.openxmlformats.org/officeDocument/2006/relationships/tags" Target="../tags/tag165.xml"/><Relationship Id="rId23" Type="http://schemas.openxmlformats.org/officeDocument/2006/relationships/tags" Target="../tags/tag166.xml"/><Relationship Id="rId24" Type="http://schemas.openxmlformats.org/officeDocument/2006/relationships/tags" Target="../tags/tag167.xml"/><Relationship Id="rId25" Type="http://schemas.openxmlformats.org/officeDocument/2006/relationships/tags" Target="../tags/tag168.xml"/><Relationship Id="rId26" Type="http://schemas.openxmlformats.org/officeDocument/2006/relationships/tags" Target="../tags/tag169.xml"/><Relationship Id="rId27" Type="http://schemas.openxmlformats.org/officeDocument/2006/relationships/tags" Target="../tags/tag170.xml"/><Relationship Id="rId28" Type="http://schemas.openxmlformats.org/officeDocument/2006/relationships/tags" Target="../tags/tag171.xml"/><Relationship Id="rId29" Type="http://schemas.openxmlformats.org/officeDocument/2006/relationships/tags" Target="../tags/tag17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tags" Target="../tags/tag324.xml"/><Relationship Id="rId22" Type="http://schemas.openxmlformats.org/officeDocument/2006/relationships/tags" Target="../tags/tag325.xml"/><Relationship Id="rId23" Type="http://schemas.openxmlformats.org/officeDocument/2006/relationships/tags" Target="../tags/tag326.xml"/><Relationship Id="rId24" Type="http://schemas.openxmlformats.org/officeDocument/2006/relationships/tags" Target="../tags/tag327.xml"/><Relationship Id="rId25" Type="http://schemas.openxmlformats.org/officeDocument/2006/relationships/tags" Target="../tags/tag328.xml"/><Relationship Id="rId26" Type="http://schemas.openxmlformats.org/officeDocument/2006/relationships/tags" Target="../tags/tag329.xml"/><Relationship Id="rId27" Type="http://schemas.openxmlformats.org/officeDocument/2006/relationships/tags" Target="../tags/tag330.xml"/><Relationship Id="rId28" Type="http://schemas.openxmlformats.org/officeDocument/2006/relationships/tags" Target="../tags/tag331.xml"/><Relationship Id="rId29" Type="http://schemas.openxmlformats.org/officeDocument/2006/relationships/tags" Target="../tags/tag332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2024年文化艺术行业工作总结与展望</a:t>
            </a:r>
            <a:endParaRPr altLang="en-US" lang="zh-CN"/>
          </a:p>
        </p:txBody>
      </p:sp>
      <p:sp>
        <p:nvSpPr>
          <p:cNvPr id="1048587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588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589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29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8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599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2024年文化艺术行业工作总结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600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601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文化艺术行业发展趋势分析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0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2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603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文化艺术行业未来展望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604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605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文化艺术行业面临的挑战与机遇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1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607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608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609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文化艺术行业概述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2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619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文化艺术行业概述</a:t>
            </a:r>
            <a:endParaRPr altLang="en-US" dirty="0" lang="zh-CN"/>
          </a:p>
        </p:txBody>
      </p:sp>
      <p:sp>
        <p:nvSpPr>
          <p:cNvPr id="1048621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62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629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63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行业定义：文化艺术行业包括艺术创作、文化创意、艺术品交易、文化旅游等多个领域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31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6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633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发展历程：从古代的文艺复兴到现代的文化产业，文化艺术行业经历了漫长的发展历程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635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63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行业特点：文化艺术行业具有创意性、审美性、文化性等特征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37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6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639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行业现状：文化艺术行业在国内外都得到了广泛的关注和支持，发展迅速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8641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6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43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行业规模：文化艺术行业的市场规模和从业人员数量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6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645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增长趋势：近年来文化艺术行业的增长速度和未来发展趋势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647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6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影响因素：影响文化艺术行业发展的主要因素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649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651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5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行业特点：文化艺术行业的特点和优势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行业主要特点</a:t>
            </a:r>
            <a:endParaRPr altLang="en-US" lang="zh-CN"/>
          </a:p>
        </p:txBody>
      </p:sp>
      <p:sp>
        <p:nvSpPr>
          <p:cNvPr id="10486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文化艺术行业是一个多元化的领域，包括艺术、文化、设计等多个领域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55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7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文化艺术行业具有创新性和创造性，能够推动社会文化的发展和进步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9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文化艺术行业是一个需要不断学习和提升的行业，需要不断更新知识和技能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61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3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文化艺术行业是一个需要不断探索和尝试的行业，需要不断寻找新的创作灵感和表现方式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5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2024年文化艺术行业工作总结</a:t>
            </a:r>
            <a:endParaRPr altLang="en-US" dirty="0" lang="zh-CN"/>
          </a:p>
        </p:txBody>
      </p:sp>
      <p:sp>
        <p:nvSpPr>
          <p:cNvPr id="1048667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工作目标与任务完成情况</a:t>
            </a:r>
            <a:endParaRPr altLang="en-US" lang="zh-CN"/>
          </a:p>
        </p:txBody>
      </p:sp>
      <p:sp>
        <p:nvSpPr>
          <p:cNvPr id="1048669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6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71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2024年文化艺术行业工作目标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6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673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任务完成情况概述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675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6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重点任务完成情况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677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679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任务完成过程中的亮点与不足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工作亮点与成果展示</a:t>
            </a:r>
            <a:endParaRPr altLang="en-US" lang="zh-CN"/>
          </a:p>
        </p:txBody>
      </p:sp>
      <p:sp>
        <p:nvSpPr>
          <p:cNvPr id="104868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83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85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687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89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4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69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6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691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93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6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8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695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69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697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6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699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7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文化艺术行业的发展趋势和特点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01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文化艺术行业的市场表现和影响力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文化艺术行业的创新成果和亮点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03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2024年文化艺术行业的工作重点和目标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工作不足与问题分析</a:t>
            </a:r>
            <a:endParaRPr altLang="en-US" lang="zh-CN"/>
          </a:p>
        </p:txBody>
      </p:sp>
      <p:cxnSp>
        <p:nvCxnSpPr>
          <p:cNvPr id="3145740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96835" y="3140561"/>
            <a:ext cx="7192474" cy="494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41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96835" y="2178311"/>
            <a:ext cx="7192474" cy="8458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42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96835" y="4175028"/>
            <a:ext cx="7192474" cy="34482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8705" name="标题"/>
          <p:cNvSpPr txBox="1"/>
          <p:nvPr>
            <p:custDataLst>
              <p:tags r:id="rId4"/>
            </p:custDataLst>
          </p:nvPr>
        </p:nvSpPr>
        <p:spPr>
          <a:xfrm>
            <a:off x="2728452" y="1364400"/>
            <a:ext cx="6968015" cy="3721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添加项标题</a:t>
            </a:r>
            <a:endParaRPr altLang="en-US" b="1" dirty="0" lang="zh-CN" spc="3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06" name="正文"/>
          <p:cNvSpPr txBox="1"/>
          <p:nvPr>
            <p:custDataLst>
              <p:tags r:id="rId5"/>
            </p:custDataLst>
          </p:nvPr>
        </p:nvSpPr>
        <p:spPr>
          <a:xfrm>
            <a:off x="2729102" y="1792500"/>
            <a:ext cx="6960858" cy="3936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行业资源分配不均：部分地区和领域缺乏足够的文化艺术资源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07" name="标题"/>
          <p:cNvSpPr txBox="1"/>
          <p:nvPr>
            <p:custDataLst>
              <p:tags r:id="rId6"/>
            </p:custDataLst>
          </p:nvPr>
        </p:nvSpPr>
        <p:spPr>
          <a:xfrm>
            <a:off x="2727801" y="2359180"/>
            <a:ext cx="6968015" cy="3721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添加项标题</a:t>
            </a:r>
            <a:endParaRPr altLang="en-US" b="1" dirty="0" lang="zh-CN" spc="3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08" name="正文"/>
          <p:cNvSpPr/>
          <p:nvPr>
            <p:custDataLst>
              <p:tags r:id="rId7"/>
            </p:custDataLst>
          </p:nvPr>
        </p:nvSpPr>
        <p:spPr>
          <a:xfrm>
            <a:off x="2729102" y="2790533"/>
            <a:ext cx="6964111" cy="393618"/>
          </a:xfrm>
          <a:prstGeom prst="rect"/>
          <a:ln>
            <a:noFill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人才队伍建设不足：缺乏高素质、专业化的人才队伍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09" name="标题"/>
          <p:cNvSpPr txBox="1"/>
          <p:nvPr>
            <p:custDataLst>
              <p:tags r:id="rId8"/>
            </p:custDataLst>
          </p:nvPr>
        </p:nvSpPr>
        <p:spPr>
          <a:xfrm>
            <a:off x="2729102" y="3353960"/>
            <a:ext cx="6968015" cy="3721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添加项标题</a:t>
            </a:r>
            <a:endParaRPr altLang="en-US" b="1" dirty="0" lang="zh-CN" spc="3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0" name="正文"/>
          <p:cNvSpPr txBox="1"/>
          <p:nvPr>
            <p:custDataLst>
              <p:tags r:id="rId9"/>
            </p:custDataLst>
          </p:nvPr>
        </p:nvSpPr>
        <p:spPr>
          <a:xfrm>
            <a:off x="2729102" y="3788566"/>
            <a:ext cx="6964111" cy="3936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创新能力和原创性不足：缺乏具有自主知识产权和核心竞争力的文化艺术作品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11" name="标题"/>
          <p:cNvSpPr txBox="1"/>
          <p:nvPr>
            <p:custDataLst>
              <p:tags r:id="rId10"/>
            </p:custDataLst>
          </p:nvPr>
        </p:nvSpPr>
        <p:spPr>
          <a:xfrm>
            <a:off x="2727150" y="4348740"/>
            <a:ext cx="6968015" cy="3721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添加项标题</a:t>
            </a:r>
            <a:endParaRPr altLang="en-US" b="1" dirty="0" lang="zh-CN" spc="3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2" name="正文"/>
          <p:cNvSpPr txBox="1"/>
          <p:nvPr>
            <p:custDataLst>
              <p:tags r:id="rId11"/>
            </p:custDataLst>
          </p:nvPr>
        </p:nvSpPr>
        <p:spPr>
          <a:xfrm>
            <a:off x="2727801" y="4786599"/>
            <a:ext cx="6964111" cy="3936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行业规范和标准不完善：缺乏统一、规范的行业标准和规范，导致市场混乱和不公平竞争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3" name="直接连接符 1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2494883" y="5173061"/>
            <a:ext cx="7192474" cy="34482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8713" name="标题"/>
          <p:cNvSpPr txBox="1"/>
          <p:nvPr>
            <p:custDataLst>
              <p:tags r:id="rId13"/>
            </p:custDataLst>
          </p:nvPr>
        </p:nvSpPr>
        <p:spPr>
          <a:xfrm>
            <a:off x="2725199" y="5343520"/>
            <a:ext cx="6968015" cy="3721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添加项标题</a:t>
            </a:r>
            <a:endParaRPr altLang="en-US" b="1" dirty="0" lang="zh-CN" spc="3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4" name="正文"/>
          <p:cNvSpPr txBox="1"/>
          <p:nvPr>
            <p:custDataLst>
              <p:tags r:id="rId14"/>
            </p:custDataLst>
          </p:nvPr>
        </p:nvSpPr>
        <p:spPr>
          <a:xfrm>
            <a:off x="2725849" y="5784633"/>
            <a:ext cx="6964111" cy="3936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文化消费需求不足：部分地区和人群对文化艺术的需求不高，市场拓展难度较大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文化艺术行业发展趋势分析</a:t>
            </a:r>
            <a:endParaRPr altLang="en-US" dirty="0" lang="zh-CN"/>
          </a:p>
        </p:txBody>
      </p:sp>
      <p:sp>
        <p:nvSpPr>
          <p:cNvPr id="10487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市场需求变化趋势</a:t>
            </a:r>
            <a:endParaRPr altLang="en-US" lang="zh-CN"/>
          </a:p>
        </p:txBody>
      </p:sp>
      <p:sp>
        <p:nvSpPr>
          <p:cNvPr id="10487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19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消费者需求多样化：随着消费者对文化艺术品的认知和需求不断提高，市场需求呈现多样化趋势。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21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数字化与智能化发展：随着科技的不断进步，文化艺术行业将更加注重数字化和智能化发展，满足消费者对便捷、高效、个性化的需求。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23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25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跨界融合与创新：文化艺术行业将与其他领域进行跨界融合，推动创新发展，为消费者带来更多元化的体验。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27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绿色环保与可持续发展：随着环保意识的提高，文化艺术行业将更加注重绿色环保和可持续发展，推动行业的可持续发展。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29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技术创新趋势</a:t>
            </a:r>
            <a:endParaRPr altLang="en-US" lang="zh-CN"/>
          </a:p>
        </p:txBody>
      </p:sp>
      <p:sp>
        <p:nvSpPr>
          <p:cNvPr id="1048731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3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33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数字化转型：文化艺术行业将更加注重数字化技术的应用，推动传统艺术与数字技术的融合。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7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35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智能化发展：人工智能、大数据等技术在文化艺术领域的应用将逐渐普及，提高创作和运营效率。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737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39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虚拟现实与增强现实技术：VR/AR技术将为观众提供更加沉浸式的艺术体验，拓展艺术表现形式。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7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41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跨界合作与创新：文化艺术行业将与其他领域展开更多跨界合作，激发创新灵感，推动行业发展。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政策法规变化趋势</a:t>
            </a:r>
            <a:endParaRPr altLang="en-US" lang="zh-CN"/>
          </a:p>
        </p:txBody>
      </p:sp>
      <p:sp>
        <p:nvSpPr>
          <p:cNvPr id="10487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745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7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747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7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政策法规对文化艺术行业的扶持力度不断加大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749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政策法规不断完善，为文化艺术行业提供有力保障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7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政策法规对文化艺术行业的监管力度不断加强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751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政策法规对文化艺术行业的影响和作用不断凸显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行业竞争格局变化趋势</a:t>
            </a:r>
            <a:endParaRPr altLang="en-US" lang="zh-CN"/>
          </a:p>
        </p:txBody>
      </p:sp>
      <p:sp>
        <p:nvSpPr>
          <p:cNvPr id="1048753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55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57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59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61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行业内企业数量增加，竞争激烈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数字化、智能化技术应用广泛，提升行业效率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763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65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67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69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771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政策法规对行业影响深远，行业监管加强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跨界合作成为趋势，行业边界模糊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3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文化艺术行业未来展望</a:t>
            </a:r>
            <a:endParaRPr altLang="en-US" dirty="0" lang="zh-CN"/>
          </a:p>
        </p:txBody>
      </p:sp>
      <p:sp>
        <p:nvSpPr>
          <p:cNvPr id="10487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5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未来发展目标与重点任务</a:t>
            </a:r>
            <a:endParaRPr altLang="en-US" lang="zh-CN"/>
          </a:p>
        </p:txBody>
      </p:sp>
      <p:sp>
        <p:nvSpPr>
          <p:cNvPr id="10487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777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7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779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7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促进文化艺术行业与其他产业的融合发展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781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推动文化艺术行业数字化转型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7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提升文化艺术行业在国际舞台上的影响力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783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培养更多具有创新精神的艺术人才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8785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数字化与智能化：文化艺术行业将更加注重数字化和智能化技术的应用，提高创作和展示效率。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7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跨界融合与创新：文化艺术行业将与其他领域进行跨界融合，推动创新发展，形成更多元化的艺术形式。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89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1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绿色环保与可持续发展：文化艺术行业将更加注重环保和可持续发展，推广绿色创作和展示方式。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3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国际化与全球化：文化艺术行业将更加注重国际化发展，推动全球文化交流与合作，提高国际影响力。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95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未来发展策略与建议</a:t>
            </a:r>
            <a:endParaRPr altLang="en-US" lang="zh-CN"/>
          </a:p>
        </p:txBody>
      </p:sp>
      <p:sp>
        <p:nvSpPr>
          <p:cNvPr id="10487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799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推动数字化转型：利用先进技术提升文化艺术行业的创新能力和竞争力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01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培养人才：加强文化艺术教育，提高从业人员的专业素养和创新能力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3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05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拓展国际合作：加强与其他国家和地区的文化交流与合作，推动文化艺术行业的全球化发展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07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创新商业模式：探索新的商业模式和盈利模式，为文化艺术行业的发展注入新的动力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9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文化艺术行业面临的挑战与机遇</a:t>
            </a:r>
            <a:endParaRPr altLang="en-US" dirty="0" lang="zh-CN"/>
          </a:p>
        </p:txBody>
      </p:sp>
      <p:sp>
        <p:nvSpPr>
          <p:cNvPr id="1048811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面临的挑战分析</a:t>
            </a:r>
            <a:endParaRPr altLang="en-US" lang="zh-CN"/>
          </a:p>
        </p:txBody>
      </p:sp>
      <p:sp>
        <p:nvSpPr>
          <p:cNvPr id="1048813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市场竞争激烈：文化艺术行业面临着来自其他娱乐形式的竞争，如电影、音乐、游戏等。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15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人才流失严重：由于行业不景气，很多优秀的人才流失到其他行业，导致文化艺术行业缺乏创新和活力。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7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19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法律法规限制：文化艺术行业受到一些法律法规的限制，如文化审查、版权保护等，这些限制对行业发展带来了一定的影响。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1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资金短缺：文化艺术行业的发展需要大量的资金支持，但是目前行业的资金来源有限，很多项目因为资金问题而无法实现。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23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5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面临的机遇分析</a:t>
            </a:r>
            <a:endParaRPr altLang="en-US" lang="zh-CN"/>
          </a:p>
        </p:txBody>
      </p:sp>
      <p:sp>
        <p:nvSpPr>
          <p:cNvPr id="10488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政策支持：政府加大对文化艺术行业的扶持力度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27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9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市场需求：消费者对文化艺术产品的需求不断增长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3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31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跨界合作：与其他领域的合作，为文化艺术行业带来新的发展机遇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33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35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科技创新：科技手段的应用，为文化艺术创作和传播带来更多可能性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37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48839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1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3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4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5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47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6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9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8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51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0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53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5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55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57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策略一：加强行业自律，提高行业整体素质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策略四：注重人才培养，提高行业创新能力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9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策略三：加强国际交流与合作，促进文化多样性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策略二：推动文化创意产业的发展，提高文化软实力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1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3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对2024年工作的总结评价</a:t>
            </a:r>
            <a:endParaRPr altLang="en-US" lang="zh-CN"/>
          </a:p>
        </p:txBody>
      </p:sp>
      <p:sp>
        <p:nvSpPr>
          <p:cNvPr id="10488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65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67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工作成果：总结2024年文化艺术行业的工作成果，包括项目完成情况、业绩指标达成情况等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9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行业发展趋势：分析文化艺术行业的发展趋势，包括市场需求、竞争格局等方面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经验教训：分析在工作中遇到的问题和困难，总结经验教训，为今后的工作提供参考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71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未来展望：展望2025年文化艺术行业的发展趋势，提出针对性的发展建议和措施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对未来发展的展望与期待</a:t>
            </a:r>
            <a:endParaRPr altLang="en-US" lang="zh-CN"/>
          </a:p>
        </p:txBody>
      </p:sp>
      <p:sp>
        <p:nvSpPr>
          <p:cNvPr id="1048873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75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77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未来文化艺术行业创新方向探讨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文化艺术行业发展趋势分析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79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文化艺术行业人才培养与引进策略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文化艺术行业政策法规完善与优化建议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8885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888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4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4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4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4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4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4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4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4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4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4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4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4*l_h_i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00_4*l_h_a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00_4*l_h_f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3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55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2023-12-17T07:13:59Z</dcterms:created>
  <dcterms:modified xsi:type="dcterms:W3CDTF">2023-12-17T23:15:01Z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4788b12362ae4b5ebfbaf1fde9911880_23</vt:lpwstr>
  </property>
</Properties>
</file>