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430" r:id="rId4"/>
    <p:sldId id="469" r:id="rId5"/>
    <p:sldId id="479" r:id="rId6"/>
    <p:sldId id="478" r:id="rId7"/>
    <p:sldId id="480" r:id="rId8"/>
    <p:sldId id="482" r:id="rId9"/>
    <p:sldId id="476" r:id="rId10"/>
    <p:sldId id="484" r:id="rId11"/>
    <p:sldId id="481" r:id="rId12"/>
    <p:sldId id="483" r:id="rId13"/>
    <p:sldId id="486" r:id="rId14"/>
    <p:sldId id="487" r:id="rId15"/>
    <p:sldId id="488" r:id="rId16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kell Aerynest" initials="kA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3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A1432-6A02-4E80-97B0-7E8F333D5C9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47734-390C-4E45-9724-D73CE5AFE969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A866D5-EC5E-4AAE-9E18-12F1AEDDB16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1564D18-F810-489F-88A1-FA4663F079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7ACAAA-BCBC-40C9-B6AA-2F79D049BA9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1564D18-F810-489F-88A1-FA4663F079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7ACAAA-BCBC-40C9-B6AA-2F79D049BA9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tags" Target="../tags/tag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tags" Target="../tags/tag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tags" Target="../tags/tag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tags" Target="../tags/tag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1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Relationship Id="rId6" Type="http://schemas.openxmlformats.org/officeDocument/2006/relationships/tags" Target="../tags/tag1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image" Target="../media/image18.png" /><Relationship Id="rId5" Type="http://schemas.openxmlformats.org/officeDocument/2006/relationships/image" Target="../media/image19.png" /><Relationship Id="rId6" Type="http://schemas.openxmlformats.org/officeDocument/2006/relationships/tags" Target="../tags/tag1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矩形 16"/>
          <p:cNvSpPr/>
          <p:nvPr/>
        </p:nvSpPr>
        <p:spPr>
          <a:xfrm>
            <a:off x="-3354232" y="-224625"/>
            <a:ext cx="16164216" cy="73072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矩形 9"/>
          <p:cNvSpPr/>
          <p:nvPr/>
        </p:nvSpPr>
        <p:spPr>
          <a:xfrm rot="20395532">
            <a:off x="-4621430" y="831527"/>
            <a:ext cx="4964400" cy="95251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20395532">
            <a:off x="123670" y="-888383"/>
            <a:ext cx="4844508" cy="95939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ounded Rectangle 500"/>
          <p:cNvSpPr/>
          <p:nvPr/>
        </p:nvSpPr>
        <p:spPr>
          <a:xfrm>
            <a:off x="9469806" y="328201"/>
            <a:ext cx="1719856" cy="29247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35B47"/>
              </a:solidFill>
              <a:effectLst/>
              <a:uLnTx/>
              <a:uFillTx/>
              <a:latin typeface="iekie jianyuanti" panose="02010601030101010101" pitchFamily="2" charset="-122"/>
              <a:ea typeface="iekie jianyuanti" panose="02010601030101010101" pitchFamily="2" charset="-122"/>
              <a:sym typeface="iekie jianyuanti" panose="02010601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0785909" y="363967"/>
            <a:ext cx="192096" cy="19209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040547" y="2661874"/>
            <a:ext cx="5481099" cy="8959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金属与酸反应图像问题</a:t>
            </a:r>
            <a:endParaRPr lang="zh-CN" altLang="en-US" sz="4000" b="1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98478" y="5678523"/>
            <a:ext cx="3530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  </a:t>
            </a: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 </a:t>
            </a:r>
            <a:r>
              <a:rPr lang="zh-CN" altLang="en-US" sz="1600" b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快人  </a:t>
            </a: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 </a:t>
            </a:r>
            <a:r>
              <a:rPr lang="zh-CN" altLang="en-US" sz="1600" b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一步  </a:t>
            </a: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endParaRPr lang="zh-CN" altLang="en-US" sz="1600" b="1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6" grpId="0"/>
      <p:bldP spid="9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3686160" y="561341"/>
            <a:ext cx="5103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金属与酸反应的图像问题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213" y="1565347"/>
            <a:ext cx="7231631" cy="347597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600595" y="5420186"/>
            <a:ext cx="4745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      Al        Zn       Fe</a:t>
            </a:r>
            <a:endParaRPr kumimoji="0" lang="zh-CN" altLang="en-US" sz="32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3686160" y="561341"/>
            <a:ext cx="5103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金属与酸反应的图像问题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5412" y="8118547"/>
            <a:ext cx="7231631" cy="347597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734320" y="1372061"/>
            <a:ext cx="4745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—</a:t>
            </a: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以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 Al  Zn  Fe </a:t>
            </a: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为例</a:t>
            </a:r>
            <a:endParaRPr lang="zh-CN" altLang="en-US" sz="3200" b="1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7455" y="2650606"/>
            <a:ext cx="6516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类型一：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等量金属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与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足量酸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的反应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67455" y="3933711"/>
            <a:ext cx="6516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类型</a:t>
            </a: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二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：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等量酸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与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足量金属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的反应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3"/>
    </p:custDataLst>
  </p:cSld>
  <p:clrMapOvr>
    <a:masterClrMapping/>
  </p:clrMapOvr>
  <mc:AlternateContent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3131544" y="423465"/>
            <a:ext cx="5103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金属与酸反应的图像问题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69262" y="1039825"/>
            <a:ext cx="5222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——</a:t>
            </a:r>
            <a:r>
              <a:rPr lang="zh-CN" altLang="en-US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以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 Al   Zn  Fe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为例</a:t>
            </a:r>
            <a:endParaRPr kumimoji="0" lang="zh-CN" altLang="en-US" sz="32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2935" y="1589109"/>
            <a:ext cx="6516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类型一：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等量金属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与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足量酸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的反应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5" name="Rectangle 34"/>
          <p:cNvSpPr/>
          <p:nvPr/>
        </p:nvSpPr>
        <p:spPr>
          <a:xfrm>
            <a:off x="6349992" y="5629354"/>
            <a:ext cx="5366852" cy="58695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Fe  +  2HCl = FeCl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 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+  H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↑</a:t>
            </a:r>
            <a:endParaRPr lang="en-US" altLang="zh-CN" sz="3200" b="1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6" name="Rectangle 35"/>
          <p:cNvSpPr/>
          <p:nvPr/>
        </p:nvSpPr>
        <p:spPr>
          <a:xfrm>
            <a:off x="619450" y="4137700"/>
            <a:ext cx="5677846" cy="58695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+  2HCl =  MgCl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 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+ H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↑</a:t>
            </a:r>
            <a:endParaRPr lang="en-US" altLang="zh-CN" sz="3200" b="1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7" name="Rectangle 32"/>
          <p:cNvSpPr/>
          <p:nvPr/>
        </p:nvSpPr>
        <p:spPr>
          <a:xfrm>
            <a:off x="698638" y="5568150"/>
            <a:ext cx="5195638" cy="58695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Zn  +  2HCl = ZnCl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+ H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latin typeface="Times New Roman" panose="02020603050405020304" charset="0"/>
                <a:ea typeface="黑体" panose="02010609060101010101" pitchFamily="49" charset="-122"/>
              </a:rPr>
              <a:t>↑</a:t>
            </a:r>
            <a:endParaRPr lang="en-US" altLang="zh-CN" sz="3200" b="1"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9" name="Rectangle 30"/>
          <p:cNvSpPr/>
          <p:nvPr/>
        </p:nvSpPr>
        <p:spPr>
          <a:xfrm>
            <a:off x="6297296" y="4152485"/>
            <a:ext cx="5472245" cy="58695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2Al  + 6HCl = 2AlCl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3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+ 3H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↑</a:t>
            </a:r>
            <a:endParaRPr lang="en-US" altLang="zh-CN" sz="3200" b="1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1525" y="2408860"/>
            <a:ext cx="33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产生气泡的快慢：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11525" y="3136612"/>
            <a:ext cx="33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产生气体的多少：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67240" y="2430780"/>
            <a:ext cx="3090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金属活动性顺序</a:t>
            </a:r>
            <a:endParaRPr lang="zh-CN" altLang="en-US" sz="3200" b="1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58211" y="2423645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&gt; Al &gt; Zn &gt; 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67240" y="3129477"/>
            <a:ext cx="3854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利用方程式进行计算</a:t>
            </a:r>
            <a:endParaRPr lang="zh-CN" altLang="en-US" sz="3200" b="1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23470" y="3144007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Al &gt; Mg &gt;  Fe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&gt;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Zn 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mc:AlternateContent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3131544" y="423465"/>
            <a:ext cx="5103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金属与酸反应的图像问题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69262" y="1039825"/>
            <a:ext cx="5222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——</a:t>
            </a:r>
            <a:r>
              <a:rPr lang="zh-CN" altLang="en-US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以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 Al   Zn  Fe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为例</a:t>
            </a:r>
            <a:endParaRPr kumimoji="0" lang="zh-CN" altLang="en-US" sz="32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2935" y="1499058"/>
            <a:ext cx="6516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类型一：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等量金属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与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足量酸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的反应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4654" y="2169597"/>
            <a:ext cx="33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产生气泡的快慢：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4654" y="2884396"/>
            <a:ext cx="33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产生气体的多少：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11098" y="2103758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&gt; Al &gt; Zn &gt; 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11098" y="2840136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Al &gt; Mg &gt;  Fe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&gt;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Zn 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-4342" y="3698677"/>
            <a:ext cx="4406092" cy="3089921"/>
            <a:chOff x="160866" y="3686724"/>
            <a:chExt cx="4406092" cy="3089921"/>
          </a:xfrm>
        </p:grpSpPr>
        <p:grpSp>
          <p:nvGrpSpPr>
            <p:cNvPr id="3" name="Group 59"/>
            <p:cNvGrpSpPr/>
            <p:nvPr/>
          </p:nvGrpSpPr>
          <p:grpSpPr>
            <a:xfrm>
              <a:off x="1428470" y="3806775"/>
              <a:ext cx="3138488" cy="2969870"/>
              <a:chOff x="765" y="62"/>
              <a:chExt cx="1977" cy="1538"/>
            </a:xfrm>
          </p:grpSpPr>
          <p:cxnSp>
            <p:nvCxnSpPr>
              <p:cNvPr id="16" name="Line 60"/>
              <p:cNvCxnSpPr/>
              <p:nvPr/>
            </p:nvCxnSpPr>
            <p:spPr>
              <a:xfrm flipH="1" flipV="1">
                <a:off x="765" y="62"/>
                <a:ext cx="0" cy="126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tailEnd type="triangle"/>
              </a:ln>
            </p:spPr>
          </p:cxnSp>
          <p:cxnSp>
            <p:nvCxnSpPr>
              <p:cNvPr id="17" name="Line 61"/>
              <p:cNvCxnSpPr/>
              <p:nvPr/>
            </p:nvCxnSpPr>
            <p:spPr>
              <a:xfrm flipV="1">
                <a:off x="765" y="1331"/>
                <a:ext cx="1977" cy="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tailEnd type="triangle"/>
              </a:ln>
            </p:spPr>
          </p:cxnSp>
          <p:sp>
            <p:nvSpPr>
              <p:cNvPr id="18" name="Text Box 62"/>
              <p:cNvSpPr/>
              <p:nvPr/>
            </p:nvSpPr>
            <p:spPr>
              <a:xfrm>
                <a:off x="2295" y="1332"/>
                <a:ext cx="116" cy="268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lvl1pPr marL="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5pPr>
              </a:lstStyle>
              <a:p>
                <a:pPr marL="0" lvl="0" indent="0" eaLnBrk="1" hangingPunct="1"/>
                <a:endParaRPr lang="zh-CN" altLang="en-US" sz="2400">
                  <a:solidFill>
                    <a:srgbClr val="FF0000"/>
                  </a:solidFill>
                  <a:latin typeface="Courier New" panose="02070309020205020404" pitchFamily="49" charset="0"/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1117949" y="6097532"/>
              <a:ext cx="3940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32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o</a:t>
              </a: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60866" y="3686724"/>
              <a:ext cx="1529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m(H</a:t>
              </a:r>
              <a:r>
                <a:rPr lang="en-US" altLang="zh-CN" sz="2400" b="1" baseline="-25000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2</a:t>
              </a: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)/g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077447" y="6297679"/>
              <a:ext cx="4895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t/s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cxnSp>
        <p:nvCxnSpPr>
          <p:cNvPr id="47" name="Line 72"/>
          <p:cNvCxnSpPr/>
          <p:nvPr/>
        </p:nvCxnSpPr>
        <p:spPr>
          <a:xfrm flipV="1">
            <a:off x="1263261" y="4587725"/>
            <a:ext cx="810270" cy="1709113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cxnSp>
        <p:nvCxnSpPr>
          <p:cNvPr id="48" name="Line 73"/>
          <p:cNvCxnSpPr/>
          <p:nvPr/>
        </p:nvCxnSpPr>
        <p:spPr>
          <a:xfrm>
            <a:off x="2046785" y="4587725"/>
            <a:ext cx="2031261" cy="0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cxnSp>
        <p:nvCxnSpPr>
          <p:cNvPr id="55" name="Line 72"/>
          <p:cNvCxnSpPr/>
          <p:nvPr/>
        </p:nvCxnSpPr>
        <p:spPr>
          <a:xfrm flipV="1">
            <a:off x="1267274" y="4196907"/>
            <a:ext cx="1365121" cy="2081268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sp>
        <p:nvSpPr>
          <p:cNvPr id="58" name="文本框 57"/>
          <p:cNvSpPr txBox="1"/>
          <p:nvPr/>
        </p:nvSpPr>
        <p:spPr>
          <a:xfrm>
            <a:off x="4047286" y="4247579"/>
            <a:ext cx="810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64" name="Line 73"/>
          <p:cNvCxnSpPr/>
          <p:nvPr/>
        </p:nvCxnSpPr>
        <p:spPr>
          <a:xfrm>
            <a:off x="2620555" y="4214461"/>
            <a:ext cx="1457491" cy="0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sp>
        <p:nvSpPr>
          <p:cNvPr id="69" name="文本框 68"/>
          <p:cNvSpPr txBox="1"/>
          <p:nvPr/>
        </p:nvSpPr>
        <p:spPr>
          <a:xfrm>
            <a:off x="4077193" y="3783494"/>
            <a:ext cx="810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Al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85" name="Line 92"/>
          <p:cNvCxnSpPr/>
          <p:nvPr/>
        </p:nvCxnSpPr>
        <p:spPr>
          <a:xfrm flipH="1">
            <a:off x="1841502" y="5133788"/>
            <a:ext cx="0" cy="1175844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miter lim="800000"/>
          </a:ln>
        </p:spPr>
      </p:cxnSp>
      <p:sp>
        <p:nvSpPr>
          <p:cNvPr id="86" name="文本框 85"/>
          <p:cNvSpPr txBox="1"/>
          <p:nvPr/>
        </p:nvSpPr>
        <p:spPr>
          <a:xfrm>
            <a:off x="1709193" y="6247945"/>
            <a:ext cx="489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4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t</a:t>
            </a:r>
            <a:r>
              <a:rPr lang="en-US" altLang="zh-CN" sz="24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1</a:t>
            </a:r>
            <a:endParaRPr kumimoji="0" lang="zh-CN" altLang="en-US" sz="2400" b="1" i="0" u="none" strike="noStrike" kern="1200" cap="none" spc="0" normalizeH="0" baseline="-2500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87" name="Line 72"/>
          <p:cNvCxnSpPr/>
          <p:nvPr/>
        </p:nvCxnSpPr>
        <p:spPr>
          <a:xfrm flipV="1">
            <a:off x="1280231" y="5133788"/>
            <a:ext cx="1003553" cy="1169447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cxnSp>
        <p:nvCxnSpPr>
          <p:cNvPr id="91" name="Line 73"/>
          <p:cNvCxnSpPr/>
          <p:nvPr/>
        </p:nvCxnSpPr>
        <p:spPr>
          <a:xfrm flipV="1">
            <a:off x="2264875" y="5087334"/>
            <a:ext cx="1754334" cy="32204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sp>
        <p:nvSpPr>
          <p:cNvPr id="94" name="文本框 93"/>
          <p:cNvSpPr txBox="1"/>
          <p:nvPr/>
        </p:nvSpPr>
        <p:spPr>
          <a:xfrm>
            <a:off x="4047286" y="5048648"/>
            <a:ext cx="810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Zn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95" name="Line 72"/>
          <p:cNvCxnSpPr/>
          <p:nvPr/>
        </p:nvCxnSpPr>
        <p:spPr>
          <a:xfrm flipV="1">
            <a:off x="1325288" y="4832354"/>
            <a:ext cx="1634597" cy="1415591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cxnSp>
        <p:nvCxnSpPr>
          <p:cNvPr id="101" name="Line 73"/>
          <p:cNvCxnSpPr/>
          <p:nvPr/>
        </p:nvCxnSpPr>
        <p:spPr>
          <a:xfrm>
            <a:off x="2959885" y="4832354"/>
            <a:ext cx="1059324" cy="0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sp>
        <p:nvSpPr>
          <p:cNvPr id="108" name="文本框 107"/>
          <p:cNvSpPr txBox="1"/>
          <p:nvPr/>
        </p:nvSpPr>
        <p:spPr>
          <a:xfrm>
            <a:off x="4077192" y="4601138"/>
            <a:ext cx="810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807" y="1722365"/>
            <a:ext cx="3210150" cy="2474542"/>
          </a:xfrm>
          <a:prstGeom prst="rect">
            <a:avLst/>
          </a:prstGeom>
        </p:spPr>
      </p:pic>
      <p:grpSp>
        <p:nvGrpSpPr>
          <p:cNvPr id="111" name="组合 110"/>
          <p:cNvGrpSpPr/>
          <p:nvPr/>
        </p:nvGrpSpPr>
        <p:grpSpPr>
          <a:xfrm>
            <a:off x="4722592" y="3783494"/>
            <a:ext cx="5335079" cy="3089921"/>
            <a:chOff x="160866" y="3686724"/>
            <a:chExt cx="5335079" cy="3089921"/>
          </a:xfrm>
        </p:grpSpPr>
        <p:grpSp>
          <p:nvGrpSpPr>
            <p:cNvPr id="112" name="Group 59"/>
            <p:cNvGrpSpPr/>
            <p:nvPr/>
          </p:nvGrpSpPr>
          <p:grpSpPr>
            <a:xfrm>
              <a:off x="1428470" y="3806775"/>
              <a:ext cx="3138488" cy="2969870"/>
              <a:chOff x="765" y="62"/>
              <a:chExt cx="1977" cy="1538"/>
            </a:xfrm>
          </p:grpSpPr>
          <p:cxnSp>
            <p:nvCxnSpPr>
              <p:cNvPr id="116" name="Line 60"/>
              <p:cNvCxnSpPr/>
              <p:nvPr/>
            </p:nvCxnSpPr>
            <p:spPr>
              <a:xfrm flipH="1" flipV="1">
                <a:off x="765" y="62"/>
                <a:ext cx="0" cy="126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tailEnd type="triangle"/>
              </a:ln>
            </p:spPr>
          </p:cxnSp>
          <p:cxnSp>
            <p:nvCxnSpPr>
              <p:cNvPr id="117" name="Line 61"/>
              <p:cNvCxnSpPr/>
              <p:nvPr/>
            </p:nvCxnSpPr>
            <p:spPr>
              <a:xfrm flipV="1">
                <a:off x="765" y="1331"/>
                <a:ext cx="1977" cy="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tailEnd type="triangle"/>
              </a:ln>
            </p:spPr>
          </p:cxnSp>
          <p:sp>
            <p:nvSpPr>
              <p:cNvPr id="118" name="Text Box 62"/>
              <p:cNvSpPr/>
              <p:nvPr/>
            </p:nvSpPr>
            <p:spPr>
              <a:xfrm>
                <a:off x="2295" y="1332"/>
                <a:ext cx="116" cy="268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lvl1pPr marL="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5pPr>
              </a:lstStyle>
              <a:p>
                <a:pPr marL="0" lvl="0" indent="0" eaLnBrk="1" hangingPunct="1"/>
                <a:endParaRPr lang="zh-CN" altLang="en-US" sz="2400">
                  <a:solidFill>
                    <a:srgbClr val="FF0000"/>
                  </a:solidFill>
                  <a:latin typeface="Courier New" panose="02070309020205020404" pitchFamily="49" charset="0"/>
                </a:endParaRPr>
              </a:p>
            </p:txBody>
          </p:sp>
        </p:grpSp>
        <p:sp>
          <p:nvSpPr>
            <p:cNvPr id="113" name="文本框 112"/>
            <p:cNvSpPr txBox="1"/>
            <p:nvPr/>
          </p:nvSpPr>
          <p:spPr>
            <a:xfrm>
              <a:off x="1117949" y="6097532"/>
              <a:ext cx="3940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32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o</a:t>
              </a: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160866" y="3686724"/>
              <a:ext cx="1529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m(H</a:t>
              </a:r>
              <a:r>
                <a:rPr lang="en-US" altLang="zh-CN" sz="2400" b="1" baseline="-25000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2</a:t>
              </a: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)/g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3753989" y="6305102"/>
              <a:ext cx="17419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m(</a:t>
              </a:r>
              <a:r>
                <a:rPr lang="zh-CN" altLang="en-US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金属）</a:t>
              </a: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/g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cxnSp>
        <p:nvCxnSpPr>
          <p:cNvPr id="119" name="Line 72"/>
          <p:cNvCxnSpPr/>
          <p:nvPr/>
        </p:nvCxnSpPr>
        <p:spPr>
          <a:xfrm flipV="1">
            <a:off x="6020102" y="4368269"/>
            <a:ext cx="1252973" cy="1971144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grpSp>
        <p:nvGrpSpPr>
          <p:cNvPr id="145" name="组合 144"/>
          <p:cNvGrpSpPr/>
          <p:nvPr/>
        </p:nvGrpSpPr>
        <p:grpSpPr>
          <a:xfrm>
            <a:off x="6384294" y="4893525"/>
            <a:ext cx="694330" cy="1877771"/>
            <a:chOff x="6384294" y="4893525"/>
            <a:chExt cx="694330" cy="1877771"/>
          </a:xfrm>
        </p:grpSpPr>
        <p:cxnSp>
          <p:nvCxnSpPr>
            <p:cNvPr id="128" name="Line 92"/>
            <p:cNvCxnSpPr/>
            <p:nvPr/>
          </p:nvCxnSpPr>
          <p:spPr>
            <a:xfrm flipH="1">
              <a:off x="6613257" y="4893525"/>
              <a:ext cx="0" cy="14720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miter lim="800000"/>
            </a:ln>
          </p:spPr>
        </p:cxnSp>
        <p:sp>
          <p:nvSpPr>
            <p:cNvPr id="129" name="文本框 128"/>
            <p:cNvSpPr txBox="1"/>
            <p:nvPr/>
          </p:nvSpPr>
          <p:spPr>
            <a:xfrm>
              <a:off x="6384294" y="6309631"/>
              <a:ext cx="6943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m</a:t>
              </a:r>
              <a:r>
                <a:rPr lang="en-US" altLang="zh-CN" sz="2400" b="1" baseline="-25000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1</a:t>
              </a:r>
              <a:endPara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sp>
        <p:nvSpPr>
          <p:cNvPr id="130" name="文本框 129"/>
          <p:cNvSpPr txBox="1"/>
          <p:nvPr/>
        </p:nvSpPr>
        <p:spPr>
          <a:xfrm>
            <a:off x="7296258" y="3955191"/>
            <a:ext cx="810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133" name="Line 72"/>
          <p:cNvCxnSpPr/>
          <p:nvPr/>
        </p:nvCxnSpPr>
        <p:spPr>
          <a:xfrm flipV="1">
            <a:off x="6007165" y="4008785"/>
            <a:ext cx="858732" cy="2356778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sp>
        <p:nvSpPr>
          <p:cNvPr id="136" name="文本框 135"/>
          <p:cNvSpPr txBox="1"/>
          <p:nvPr/>
        </p:nvSpPr>
        <p:spPr>
          <a:xfrm>
            <a:off x="6870117" y="3499939"/>
            <a:ext cx="810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Al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137" name="Line 72"/>
          <p:cNvCxnSpPr/>
          <p:nvPr/>
        </p:nvCxnSpPr>
        <p:spPr>
          <a:xfrm flipV="1">
            <a:off x="6052542" y="4803928"/>
            <a:ext cx="1379519" cy="1515892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sp>
        <p:nvSpPr>
          <p:cNvPr id="141" name="文本框 140"/>
          <p:cNvSpPr txBox="1"/>
          <p:nvPr/>
        </p:nvSpPr>
        <p:spPr>
          <a:xfrm>
            <a:off x="7482732" y="4516457"/>
            <a:ext cx="810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142" name="Line 72"/>
          <p:cNvCxnSpPr/>
          <p:nvPr/>
        </p:nvCxnSpPr>
        <p:spPr>
          <a:xfrm flipV="1">
            <a:off x="5996919" y="5294518"/>
            <a:ext cx="1580294" cy="1076838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sp>
        <p:nvSpPr>
          <p:cNvPr id="144" name="文本框 143"/>
          <p:cNvSpPr txBox="1"/>
          <p:nvPr/>
        </p:nvSpPr>
        <p:spPr>
          <a:xfrm>
            <a:off x="7692389" y="5061453"/>
            <a:ext cx="810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Zn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3"/>
    </p:custDataLst>
  </p:cSld>
  <p:clrMapOvr>
    <a:masterClrMapping/>
  </p:clrMapOvr>
  <mc:AlternateContent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86" grpId="0"/>
      <p:bldP spid="94" grpId="0"/>
      <p:bldP spid="108" grpId="0"/>
      <p:bldP spid="130" grpId="0"/>
      <p:bldP spid="1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3131544" y="423465"/>
            <a:ext cx="5103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金属与酸反应的图像问题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69262" y="1039825"/>
            <a:ext cx="5222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——</a:t>
            </a:r>
            <a:r>
              <a:rPr lang="zh-CN" altLang="en-US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以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 Al   Zn  Fe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为例</a:t>
            </a:r>
            <a:endParaRPr kumimoji="0" lang="zh-CN" altLang="en-US" sz="32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64" y="2772662"/>
            <a:ext cx="8283389" cy="242614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032725" y="3017542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Al &gt; Mg &gt;  Fe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&gt;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Zn 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3"/>
    </p:custDataLst>
  </p:cSld>
  <p:clrMapOvr>
    <a:masterClrMapping/>
  </p:clrMapOvr>
  <mc:AlternateContent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文本框 34"/>
          <p:cNvSpPr txBox="1"/>
          <p:nvPr/>
        </p:nvSpPr>
        <p:spPr>
          <a:xfrm>
            <a:off x="416637" y="960026"/>
            <a:ext cx="1117600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1</a:t>
            </a:r>
            <a:r>
              <a:rPr lang="zh-CN" altLang="en-US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将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相同质量的镁、锌、铁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分别和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足量的等质量分数的稀盐酸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反应，</a:t>
            </a:r>
            <a:endParaRPr lang="en-US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反应情况如图所示，其中图像正确的是（　</a:t>
            </a: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      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　）</a:t>
            </a:r>
            <a:endParaRPr lang="zh-CN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1034" name="图片24" descr="菁优网：http://www.jyeoo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680" y="2602272"/>
            <a:ext cx="2807694" cy="243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文本框 35"/>
          <p:cNvSpPr txBox="1"/>
          <p:nvPr/>
        </p:nvSpPr>
        <p:spPr>
          <a:xfrm>
            <a:off x="1857487" y="5642187"/>
            <a:ext cx="12810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</a:t>
            </a:r>
            <a:endParaRPr lang="zh-CN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1035" name="图片24" descr="菁优网：http://www.jyeoo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8374" y="2602272"/>
            <a:ext cx="2673262" cy="244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图片24" descr="菁优网：http://www.jyeoo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1636" y="2610139"/>
            <a:ext cx="2807694" cy="245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图片24" descr="菁优网：http://www.jyeoo.c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9330" y="2625186"/>
            <a:ext cx="2522072" cy="243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文本框 36"/>
          <p:cNvSpPr txBox="1"/>
          <p:nvPr/>
        </p:nvSpPr>
        <p:spPr>
          <a:xfrm flipH="1">
            <a:off x="4989437" y="5642187"/>
            <a:ext cx="562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endParaRPr lang="zh-CN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783703" y="5642187"/>
            <a:ext cx="41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C</a:t>
            </a:r>
            <a:endParaRPr lang="zh-CN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334513" y="5642187"/>
            <a:ext cx="41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</a:t>
            </a:r>
            <a:endParaRPr lang="zh-CN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 flipH="1">
            <a:off x="7379426" y="1544802"/>
            <a:ext cx="562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</a:t>
            </a:r>
            <a:endParaRPr lang="zh-CN" altLang="zh-CN" sz="28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文本框 34"/>
          <p:cNvSpPr txBox="1"/>
          <p:nvPr/>
        </p:nvSpPr>
        <p:spPr>
          <a:xfrm>
            <a:off x="370550" y="782200"/>
            <a:ext cx="11176001" cy="662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355" indent="-173355" algn="just">
              <a:lnSpc>
                <a:spcPct val="150000"/>
              </a:lnSpc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zh-CN" altLang="en-US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如图所示四个图像能正确反映其对应变化关系的是（　</a:t>
            </a: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  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　）</a:t>
            </a:r>
            <a:endParaRPr lang="zh-CN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99808" y="4451587"/>
            <a:ext cx="3181593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足量红磷在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密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闭</a:t>
            </a:r>
            <a:endParaRPr lang="en-US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     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容器中燃烧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 flipH="1">
            <a:off x="3626122" y="4451587"/>
            <a:ext cx="304293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等质量的镁片和铝片分别与足量且相同的稀硫酸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388167" y="4478191"/>
            <a:ext cx="209518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C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、电解一定</a:t>
            </a:r>
            <a:endParaRPr lang="en-US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    量的水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756734" y="4620864"/>
            <a:ext cx="27898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</a:t>
            </a:r>
            <a:r>
              <a:rPr lang="zh-CN" altLang="en-US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、加热一定质量的高锰酸钾</a:t>
            </a:r>
            <a:endParaRPr lang="zh-CN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2057" name="图片24" descr="菁优网：http://www.jyeoo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894" y="1696263"/>
            <a:ext cx="2510110" cy="248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图片24" descr="菁优网：http://www.jyeoo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9004" y="1711395"/>
            <a:ext cx="2779059" cy="247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图片24" descr="菁优网：http://www.jyeoo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8982" y="1711395"/>
            <a:ext cx="2659519" cy="247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图片24" descr="菁优网：http://www.jyeoo.c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98501" y="1721732"/>
            <a:ext cx="2848050" cy="250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 flipH="1">
            <a:off x="9501073" y="855470"/>
            <a:ext cx="562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endParaRPr lang="zh-CN" altLang="zh-CN" sz="28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3131544" y="423465"/>
            <a:ext cx="5103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金属与酸反应的图像问题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69262" y="1039825"/>
            <a:ext cx="5222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——</a:t>
            </a:r>
            <a:r>
              <a:rPr lang="zh-CN" altLang="en-US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以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 Al   Zn  Fe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为例</a:t>
            </a:r>
            <a:endParaRPr kumimoji="0" lang="zh-CN" altLang="en-US" sz="32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2935" y="1499058"/>
            <a:ext cx="6516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类型二：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等量酸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与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足量金属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的反应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4654" y="2169597"/>
            <a:ext cx="33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产生气泡的快慢：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4654" y="2884396"/>
            <a:ext cx="33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产生气体的多少：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11098" y="2133600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&gt; Al &gt; Zn &gt; 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11098" y="2834629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= Al = Zn = 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6" name="Rectangle 34"/>
          <p:cNvSpPr/>
          <p:nvPr/>
        </p:nvSpPr>
        <p:spPr>
          <a:xfrm>
            <a:off x="6349992" y="5629354"/>
            <a:ext cx="5366852" cy="58695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Fe  +  2HCl = FeCl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 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+  H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↑</a:t>
            </a:r>
            <a:endParaRPr lang="en-US" altLang="zh-CN" sz="3200" b="1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7" name="Rectangle 35"/>
          <p:cNvSpPr/>
          <p:nvPr/>
        </p:nvSpPr>
        <p:spPr>
          <a:xfrm>
            <a:off x="619450" y="4137700"/>
            <a:ext cx="5677846" cy="58695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+  2HCl =  MgCl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 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+ H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↑</a:t>
            </a:r>
            <a:endParaRPr lang="en-US" altLang="zh-CN" sz="3200" b="1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9" name="Rectangle 32"/>
          <p:cNvSpPr/>
          <p:nvPr/>
        </p:nvSpPr>
        <p:spPr>
          <a:xfrm>
            <a:off x="698638" y="5568150"/>
            <a:ext cx="5195638" cy="58695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Zn  +  2HCl = ZnCl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+ H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latin typeface="Times New Roman" panose="02020603050405020304" charset="0"/>
                <a:ea typeface="黑体" panose="02010609060101010101" pitchFamily="49" charset="-122"/>
              </a:rPr>
              <a:t>↑</a:t>
            </a:r>
            <a:endParaRPr lang="en-US" altLang="zh-CN" sz="3200" b="1"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2" name="Rectangle 30"/>
          <p:cNvSpPr/>
          <p:nvPr/>
        </p:nvSpPr>
        <p:spPr>
          <a:xfrm>
            <a:off x="6297296" y="4152485"/>
            <a:ext cx="5472245" cy="58695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2Al  + 6HCl = 2AlCl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3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+ 3H</a:t>
            </a:r>
            <a:r>
              <a:rPr lang="en-US" altLang="zh-CN" sz="3200" b="1" baseline="-250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↑</a:t>
            </a:r>
            <a:endParaRPr lang="en-US" altLang="zh-CN" sz="3200" b="1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mc:AlternateContent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6" grpId="0"/>
      <p:bldP spid="7" grpId="0"/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3131544" y="423465"/>
            <a:ext cx="5103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金属与酸反应的图像问题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69262" y="1039825"/>
            <a:ext cx="5222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——</a:t>
            </a:r>
            <a:r>
              <a:rPr lang="zh-CN" altLang="en-US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以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 Al   Zn  Fe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为例</a:t>
            </a:r>
            <a:endParaRPr kumimoji="0" lang="zh-CN" altLang="en-US" sz="32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2935" y="1499058"/>
            <a:ext cx="6516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类型二：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等量酸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与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足量金属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的反应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4654" y="2169597"/>
            <a:ext cx="33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产生气泡的快慢：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4654" y="2884396"/>
            <a:ext cx="33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产生气体的多少：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11098" y="2133600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&gt; Al &gt; Zn &gt; 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11098" y="2834629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= Al = Zn = 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099" y="3698678"/>
            <a:ext cx="4406092" cy="3089921"/>
            <a:chOff x="160866" y="3686724"/>
            <a:chExt cx="4406092" cy="3089921"/>
          </a:xfrm>
        </p:grpSpPr>
        <p:grpSp>
          <p:nvGrpSpPr>
            <p:cNvPr id="14" name="Group 59"/>
            <p:cNvGrpSpPr/>
            <p:nvPr/>
          </p:nvGrpSpPr>
          <p:grpSpPr>
            <a:xfrm>
              <a:off x="1428470" y="3806775"/>
              <a:ext cx="3138488" cy="2969870"/>
              <a:chOff x="765" y="62"/>
              <a:chExt cx="1977" cy="1538"/>
            </a:xfrm>
          </p:grpSpPr>
          <p:cxnSp>
            <p:nvCxnSpPr>
              <p:cNvPr id="18" name="Line 60"/>
              <p:cNvCxnSpPr/>
              <p:nvPr/>
            </p:nvCxnSpPr>
            <p:spPr>
              <a:xfrm flipH="1" flipV="1">
                <a:off x="765" y="62"/>
                <a:ext cx="0" cy="126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tailEnd type="triangle"/>
              </a:ln>
            </p:spPr>
          </p:cxnSp>
          <p:cxnSp>
            <p:nvCxnSpPr>
              <p:cNvPr id="19" name="Line 61"/>
              <p:cNvCxnSpPr/>
              <p:nvPr/>
            </p:nvCxnSpPr>
            <p:spPr>
              <a:xfrm flipV="1">
                <a:off x="765" y="1331"/>
                <a:ext cx="1977" cy="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tailEnd type="triangle"/>
              </a:ln>
            </p:spPr>
          </p:cxnSp>
          <p:sp>
            <p:nvSpPr>
              <p:cNvPr id="20" name="Text Box 62"/>
              <p:cNvSpPr/>
              <p:nvPr/>
            </p:nvSpPr>
            <p:spPr>
              <a:xfrm>
                <a:off x="2295" y="1332"/>
                <a:ext cx="116" cy="268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lvl1pPr marL="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5pPr>
              </a:lstStyle>
              <a:p>
                <a:pPr marL="0" lvl="0" indent="0" eaLnBrk="1" hangingPunct="1"/>
                <a:endParaRPr lang="zh-CN" altLang="en-US" sz="2400">
                  <a:solidFill>
                    <a:srgbClr val="FF0000"/>
                  </a:solidFill>
                  <a:latin typeface="Courier New" panose="02070309020205020404" pitchFamily="49" charset="0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117949" y="6097532"/>
              <a:ext cx="3940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32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o</a:t>
              </a: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0866" y="3686724"/>
              <a:ext cx="1529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m(H</a:t>
              </a:r>
              <a:r>
                <a:rPr lang="en-US" altLang="zh-CN" sz="2400" b="1" baseline="-25000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2</a:t>
              </a: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)/g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077447" y="6297679"/>
              <a:ext cx="4895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t/s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cxnSp>
        <p:nvCxnSpPr>
          <p:cNvPr id="21" name="Line 72"/>
          <p:cNvCxnSpPr/>
          <p:nvPr/>
        </p:nvCxnSpPr>
        <p:spPr>
          <a:xfrm flipV="1">
            <a:off x="1357996" y="4554270"/>
            <a:ext cx="756609" cy="1709113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cxnSp>
        <p:nvCxnSpPr>
          <p:cNvPr id="22" name="Line 73"/>
          <p:cNvCxnSpPr/>
          <p:nvPr/>
        </p:nvCxnSpPr>
        <p:spPr>
          <a:xfrm flipV="1">
            <a:off x="2102734" y="4540953"/>
            <a:ext cx="1984847" cy="7539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cxnSp>
        <p:nvCxnSpPr>
          <p:cNvPr id="23" name="Line 72"/>
          <p:cNvCxnSpPr/>
          <p:nvPr/>
        </p:nvCxnSpPr>
        <p:spPr>
          <a:xfrm flipV="1">
            <a:off x="1363869" y="4548151"/>
            <a:ext cx="1314045" cy="1721352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grpSp>
        <p:nvGrpSpPr>
          <p:cNvPr id="28" name="组合 27"/>
          <p:cNvGrpSpPr/>
          <p:nvPr/>
        </p:nvGrpSpPr>
        <p:grpSpPr>
          <a:xfrm>
            <a:off x="1798841" y="5043945"/>
            <a:ext cx="489511" cy="1575822"/>
            <a:chOff x="6396074" y="4618745"/>
            <a:chExt cx="489511" cy="1575822"/>
          </a:xfrm>
        </p:grpSpPr>
        <p:cxnSp>
          <p:nvCxnSpPr>
            <p:cNvPr id="25" name="Line 92"/>
            <p:cNvCxnSpPr/>
            <p:nvPr/>
          </p:nvCxnSpPr>
          <p:spPr>
            <a:xfrm flipH="1">
              <a:off x="6528383" y="4618745"/>
              <a:ext cx="0" cy="11758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miter lim="800000"/>
            </a:ln>
          </p:spPr>
        </p:cxnSp>
        <p:sp>
          <p:nvSpPr>
            <p:cNvPr id="26" name="文本框 25"/>
            <p:cNvSpPr txBox="1"/>
            <p:nvPr/>
          </p:nvSpPr>
          <p:spPr>
            <a:xfrm>
              <a:off x="6396074" y="5732902"/>
              <a:ext cx="4895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t</a:t>
              </a:r>
              <a:r>
                <a:rPr lang="en-US" altLang="zh-CN" sz="2400" b="1" baseline="-25000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1</a:t>
              </a:r>
              <a:endPara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35383" y="3959947"/>
            <a:ext cx="92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445478" y="3971433"/>
            <a:ext cx="686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Al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32" name="Line 72"/>
          <p:cNvCxnSpPr/>
          <p:nvPr/>
        </p:nvCxnSpPr>
        <p:spPr>
          <a:xfrm flipV="1">
            <a:off x="1443874" y="4573508"/>
            <a:ext cx="1768474" cy="1657308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sp>
        <p:nvSpPr>
          <p:cNvPr id="36" name="文本框 35"/>
          <p:cNvSpPr txBox="1"/>
          <p:nvPr/>
        </p:nvSpPr>
        <p:spPr>
          <a:xfrm>
            <a:off x="3027411" y="3977693"/>
            <a:ext cx="686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Zn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42" name="Line 72"/>
          <p:cNvCxnSpPr/>
          <p:nvPr/>
        </p:nvCxnSpPr>
        <p:spPr>
          <a:xfrm flipV="1">
            <a:off x="1325702" y="4573508"/>
            <a:ext cx="2755317" cy="1706728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sp>
        <p:nvSpPr>
          <p:cNvPr id="48" name="文本框 47"/>
          <p:cNvSpPr txBox="1"/>
          <p:nvPr/>
        </p:nvSpPr>
        <p:spPr>
          <a:xfrm>
            <a:off x="3697794" y="3985844"/>
            <a:ext cx="686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147399" y="3681186"/>
            <a:ext cx="5162790" cy="3089921"/>
            <a:chOff x="160866" y="3686724"/>
            <a:chExt cx="5162790" cy="3089921"/>
          </a:xfrm>
        </p:grpSpPr>
        <p:grpSp>
          <p:nvGrpSpPr>
            <p:cNvPr id="54" name="Group 59"/>
            <p:cNvGrpSpPr/>
            <p:nvPr/>
          </p:nvGrpSpPr>
          <p:grpSpPr>
            <a:xfrm>
              <a:off x="1428470" y="3806775"/>
              <a:ext cx="3138488" cy="2969870"/>
              <a:chOff x="765" y="62"/>
              <a:chExt cx="1977" cy="1538"/>
            </a:xfrm>
          </p:grpSpPr>
          <p:cxnSp>
            <p:nvCxnSpPr>
              <p:cNvPr id="58" name="Line 60"/>
              <p:cNvCxnSpPr/>
              <p:nvPr/>
            </p:nvCxnSpPr>
            <p:spPr>
              <a:xfrm flipH="1" flipV="1">
                <a:off x="765" y="62"/>
                <a:ext cx="0" cy="126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tailEnd type="triangle"/>
              </a:ln>
            </p:spPr>
          </p:cxnSp>
          <p:cxnSp>
            <p:nvCxnSpPr>
              <p:cNvPr id="59" name="Line 61"/>
              <p:cNvCxnSpPr/>
              <p:nvPr/>
            </p:nvCxnSpPr>
            <p:spPr>
              <a:xfrm flipV="1">
                <a:off x="765" y="1331"/>
                <a:ext cx="1977" cy="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tailEnd type="triangle"/>
              </a:ln>
            </p:spPr>
          </p:cxnSp>
          <p:sp>
            <p:nvSpPr>
              <p:cNvPr id="60" name="Text Box 62"/>
              <p:cNvSpPr/>
              <p:nvPr/>
            </p:nvSpPr>
            <p:spPr>
              <a:xfrm>
                <a:off x="2295" y="1332"/>
                <a:ext cx="116" cy="268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lvl1pPr marL="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 kumimoji="0" lang="zh-CN" altLang="en-US" sz="3200" b="1" i="0" u="none" baseline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defRPr>
                </a:lvl5pPr>
              </a:lstStyle>
              <a:p>
                <a:pPr marL="0" lvl="0" indent="0" eaLnBrk="1" hangingPunct="1"/>
                <a:endParaRPr lang="zh-CN" altLang="en-US" sz="2400">
                  <a:solidFill>
                    <a:srgbClr val="FF0000"/>
                  </a:solidFill>
                  <a:latin typeface="Courier New" panose="02070309020205020404" pitchFamily="49" charset="0"/>
                </a:endParaRPr>
              </a:p>
            </p:txBody>
          </p:sp>
        </p:grpSp>
        <p:sp>
          <p:nvSpPr>
            <p:cNvPr id="55" name="文本框 54"/>
            <p:cNvSpPr txBox="1"/>
            <p:nvPr/>
          </p:nvSpPr>
          <p:spPr>
            <a:xfrm>
              <a:off x="1117949" y="6097532"/>
              <a:ext cx="3940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32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o</a:t>
              </a: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60866" y="3686724"/>
              <a:ext cx="1529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m(H</a:t>
              </a:r>
              <a:r>
                <a:rPr lang="en-US" altLang="zh-CN" sz="2400" b="1" baseline="-25000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2</a:t>
              </a: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)/g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677801" y="6295531"/>
              <a:ext cx="1645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m(</a:t>
              </a:r>
              <a:r>
                <a:rPr lang="zh-CN" altLang="en-US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质量</a:t>
              </a:r>
              <a:r>
                <a:rPr lang="en-US" altLang="zh-CN" sz="2400" b="1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)/g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cxnSp>
        <p:nvCxnSpPr>
          <p:cNvPr id="99" name="Line 72"/>
          <p:cNvCxnSpPr/>
          <p:nvPr/>
        </p:nvCxnSpPr>
        <p:spPr>
          <a:xfrm flipV="1">
            <a:off x="6437754" y="4501333"/>
            <a:ext cx="610306" cy="1683756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cxnSp>
        <p:nvCxnSpPr>
          <p:cNvPr id="100" name="Line 72"/>
          <p:cNvCxnSpPr/>
          <p:nvPr/>
        </p:nvCxnSpPr>
        <p:spPr>
          <a:xfrm flipV="1">
            <a:off x="6438411" y="4516485"/>
            <a:ext cx="1314045" cy="1721352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cxnSp>
        <p:nvCxnSpPr>
          <p:cNvPr id="103" name="Line 72"/>
          <p:cNvCxnSpPr/>
          <p:nvPr/>
        </p:nvCxnSpPr>
        <p:spPr>
          <a:xfrm flipV="1">
            <a:off x="6426317" y="4497208"/>
            <a:ext cx="2019830" cy="1783339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cxnSp>
        <p:nvCxnSpPr>
          <p:cNvPr id="104" name="Line 72"/>
          <p:cNvCxnSpPr/>
          <p:nvPr/>
        </p:nvCxnSpPr>
        <p:spPr>
          <a:xfrm flipV="1">
            <a:off x="6429300" y="4516485"/>
            <a:ext cx="2876065" cy="1758560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  <p:grpSp>
        <p:nvGrpSpPr>
          <p:cNvPr id="105" name="组合 104"/>
          <p:cNvGrpSpPr/>
          <p:nvPr/>
        </p:nvGrpSpPr>
        <p:grpSpPr>
          <a:xfrm>
            <a:off x="6774292" y="4934389"/>
            <a:ext cx="489511" cy="1612661"/>
            <a:chOff x="6396074" y="4618745"/>
            <a:chExt cx="489511" cy="1473230"/>
          </a:xfrm>
        </p:grpSpPr>
        <p:cxnSp>
          <p:nvCxnSpPr>
            <p:cNvPr id="106" name="Line 92"/>
            <p:cNvCxnSpPr/>
            <p:nvPr/>
          </p:nvCxnSpPr>
          <p:spPr>
            <a:xfrm flipH="1">
              <a:off x="6528383" y="4618745"/>
              <a:ext cx="0" cy="11758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miter lim="800000"/>
            </a:ln>
          </p:spPr>
        </p:cxnSp>
        <p:sp>
          <p:nvSpPr>
            <p:cNvPr id="107" name="文本框 106"/>
            <p:cNvSpPr txBox="1"/>
            <p:nvPr/>
          </p:nvSpPr>
          <p:spPr>
            <a:xfrm>
              <a:off x="6396074" y="5732902"/>
              <a:ext cx="489511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2600" b="1" baseline="-25000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m</a:t>
              </a:r>
              <a:r>
                <a:rPr lang="en-US" altLang="zh-CN" sz="2400" b="1" baseline="-25000">
                  <a:solidFill>
                    <a:srgbClr val="000000">
                      <a:lumMod val="75000"/>
                      <a:lumOff val="25000"/>
                    </a:srgb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1</a:t>
              </a:r>
              <a:endPara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sp>
        <p:nvSpPr>
          <p:cNvPr id="108" name="文本框 107"/>
          <p:cNvSpPr txBox="1"/>
          <p:nvPr/>
        </p:nvSpPr>
        <p:spPr>
          <a:xfrm>
            <a:off x="8766466" y="3881096"/>
            <a:ext cx="686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Zn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8122440" y="3874325"/>
            <a:ext cx="686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6801409" y="3876625"/>
            <a:ext cx="686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Al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7343637" y="3861473"/>
            <a:ext cx="92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cxnSp>
        <p:nvCxnSpPr>
          <p:cNvPr id="112" name="Line 73"/>
          <p:cNvCxnSpPr/>
          <p:nvPr/>
        </p:nvCxnSpPr>
        <p:spPr>
          <a:xfrm>
            <a:off x="7019047" y="4485494"/>
            <a:ext cx="2286318" cy="24566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</a:ln>
        </p:spPr>
      </p:cxnSp>
    </p:spTree>
    <p:custDataLst>
      <p:tags r:id="rId2"/>
    </p:custDataLst>
  </p:cSld>
  <p:clrMapOvr>
    <a:masterClrMapping/>
  </p:clrMapOvr>
  <mc:AlternateContent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6" grpId="0"/>
      <p:bldP spid="48" grpId="0"/>
      <p:bldP spid="108" grpId="0"/>
      <p:bldP spid="110" grpId="0"/>
      <p:bldP spid="1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3131544" y="423465"/>
            <a:ext cx="5103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金属与酸反应的图像问题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69262" y="1039825"/>
            <a:ext cx="5222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——</a:t>
            </a:r>
            <a:r>
              <a:rPr lang="zh-CN" altLang="en-US" sz="3200" b="1" noProof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以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 Al   Zn  Fe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为例</a:t>
            </a:r>
            <a:endParaRPr kumimoji="0" lang="zh-CN" altLang="en-US" sz="32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64" y="2772662"/>
            <a:ext cx="8283389" cy="242614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032725" y="3017542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Al &gt; Mg &gt;  Fe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&gt;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Zn 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32725" y="4108175"/>
            <a:ext cx="356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Mg = Al = Zn = Fe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3"/>
    </p:custDataLst>
  </p:cSld>
  <p:clrMapOvr>
    <a:masterClrMapping/>
  </p:clrMapOvr>
  <mc:AlternateContent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文本框 34"/>
          <p:cNvSpPr txBox="1"/>
          <p:nvPr/>
        </p:nvSpPr>
        <p:spPr>
          <a:xfrm>
            <a:off x="370550" y="782200"/>
            <a:ext cx="8683803" cy="662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355" indent="-173355" algn="just">
              <a:lnSpc>
                <a:spcPct val="150000"/>
              </a:lnSpc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3</a:t>
            </a:r>
            <a:r>
              <a:rPr lang="zh-CN" altLang="en-US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下列图像能正确反映化学反应原理的是（　</a:t>
            </a: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  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　）</a:t>
            </a:r>
            <a:endParaRPr lang="zh-CN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24438" y="4422565"/>
            <a:ext cx="2187136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、高锰酸钾</a:t>
            </a:r>
            <a:endParaRPr lang="en-US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     受热分解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 flipH="1">
            <a:off x="3053061" y="4349103"/>
            <a:ext cx="304293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向含等质量</a:t>
            </a: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HCl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的稀盐酸中分别加入</a:t>
            </a: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Zn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和</a:t>
            </a: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Fe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至过量</a:t>
            </a: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	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096000" y="4414127"/>
            <a:ext cx="259220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C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、水通电分解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657484" y="4383663"/>
            <a:ext cx="27898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</a:t>
            </a:r>
            <a:r>
              <a:rPr lang="zh-CN" altLang="en-US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加热等质量的氯酸钾在有无二氧化锰制取氧气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7720084" y="929715"/>
            <a:ext cx="562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endParaRPr lang="zh-CN" altLang="zh-CN" sz="28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4098" name="图片24" descr="菁优网：http://www.jyeoo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907" y="1696884"/>
            <a:ext cx="2416667" cy="247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图片24" descr="菁优网：http://www.jyeoo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1574" y="1704976"/>
            <a:ext cx="2825837" cy="247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图片24" descr="菁优网：http://www.jyeoo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7411" y="1696884"/>
            <a:ext cx="2884376" cy="247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图片24" descr="菁优网：http://www.jyeoo.c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21787" y="1696884"/>
            <a:ext cx="2861213" cy="254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文本框 34"/>
          <p:cNvSpPr txBox="1"/>
          <p:nvPr/>
        </p:nvSpPr>
        <p:spPr>
          <a:xfrm>
            <a:off x="370550" y="782200"/>
            <a:ext cx="8683803" cy="662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355" indent="-173355" algn="just">
              <a:lnSpc>
                <a:spcPct val="150000"/>
              </a:lnSpc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3</a:t>
            </a:r>
            <a:r>
              <a:rPr lang="zh-CN" altLang="en-US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下列图像能正确反映化学反应原理的是（　</a:t>
            </a: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  </a:t>
            </a:r>
            <a:r>
              <a:rPr lang="zh-CN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　）</a:t>
            </a:r>
            <a:endParaRPr lang="zh-CN" altLang="zh-CN" sz="28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36625" y="4414127"/>
            <a:ext cx="278981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向等质量、等浓度的稀硫酸中分别加入足量的锌、铁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 flipH="1">
            <a:off x="3003093" y="4525318"/>
            <a:ext cx="321625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向等质量镁、锌中分别加入稀硫酸</a:t>
            </a: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	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096000" y="4414127"/>
            <a:ext cx="309290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C</a:t>
            </a:r>
            <a:r>
              <a:rPr lang="zh-CN" altLang="en-US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向三份等质量、等浓度的稀盐酸中分别加入等质量、足量的镁、铝、铁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806414" y="4365638"/>
            <a:ext cx="2789817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</a:t>
            </a:r>
            <a:r>
              <a:rPr lang="zh-CN" altLang="en-US" sz="28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、</a:t>
            </a:r>
            <a:r>
              <a:rPr lang="zh-CN" altLang="zh-CN" sz="260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向等质量、等浓度的稀盐酸中分别加入等质量且足量的镁、铁</a:t>
            </a:r>
            <a:endParaRPr lang="zh-CN" altLang="zh-CN" sz="260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7720084" y="929715"/>
            <a:ext cx="562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endParaRPr lang="zh-CN" altLang="zh-CN" sz="28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5122" name="图片24" descr="菁优网：http://www.jyeoo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577" y="1742327"/>
            <a:ext cx="2479915" cy="260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图片24" descr="菁优网：http://www.jyeoo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45430" y="1751756"/>
            <a:ext cx="2979171" cy="260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图片24" descr="菁优网：http://www.jyeoo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7463" y="1751756"/>
            <a:ext cx="2638772" cy="258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图片24" descr="菁优网：http://www.jyeoo.c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89097" y="1725247"/>
            <a:ext cx="2789817" cy="260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5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0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2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3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e23efa37-098b-49f7-bbb4-8f43fac4af87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113</Paragraphs>
  <Slides>13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3">
      <vt:lpstr>Arial</vt:lpstr>
      <vt:lpstr>等线 Light</vt:lpstr>
      <vt:lpstr>等线</vt:lpstr>
      <vt:lpstr>iekie jianyuanti</vt:lpstr>
      <vt:lpstr>微软雅黑</vt:lpstr>
      <vt:lpstr>Times New Roman</vt:lpstr>
      <vt:lpstr>黑体</vt:lpstr>
      <vt:lpstr>宋体</vt:lpstr>
      <vt:lpstr>Courier New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2023-04-25T09:04:26.698</cp:lastPrinted>
  <dcterms:created xsi:type="dcterms:W3CDTF">2023-04-25T09:04:26Z</dcterms:created>
  <dcterms:modified xsi:type="dcterms:W3CDTF">2023-04-25T01:04:26Z</dcterms:modified>
</cp:coreProperties>
</file>