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44" r:id="rId1"/>
    <p:sldMasterId id="2147484181" r:id="rId2"/>
  </p:sldMasterIdLst>
  <p:notesMasterIdLst>
    <p:notesMasterId r:id="rId3"/>
  </p:notesMasterIdLst>
  <p:sldIdLst>
    <p:sldId id="474" r:id="rId4"/>
    <p:sldId id="477" r:id="rId5"/>
    <p:sldId id="480" r:id="rId6"/>
    <p:sldId id="483" r:id="rId7"/>
    <p:sldId id="489" r:id="rId9"/>
    <p:sldId id="492" r:id="rId10"/>
    <p:sldId id="495" r:id="rId11"/>
    <p:sldId id="498" r:id="rId12"/>
    <p:sldId id="504" r:id="rId14"/>
    <p:sldId id="507" r:id="rId15"/>
    <p:sldId id="510" r:id="rId16"/>
    <p:sldId id="513" r:id="rId17"/>
    <p:sldId id="516" r:id="rId18"/>
    <p:sldId id="522" r:id="rId20"/>
    <p:sldId id="525" r:id="rId21"/>
    <p:sldId id="528" r:id="rId22"/>
    <p:sldId id="531" r:id="rId23"/>
    <p:sldId id="534" r:id="rId24"/>
    <p:sldId id="540" r:id="rId26"/>
    <p:sldId id="543" r:id="rId27"/>
    <p:sldId id="546" r:id="rId28"/>
    <p:sldId id="549" r:id="rId29"/>
    <p:sldId id="555" r:id="rId31"/>
    <p:sldId id="558" r:id="rId32"/>
    <p:sldId id="561" r:id="rId33"/>
    <p:sldId id="564"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tags" Target="../tags/tag282.xml"/><Relationship Id="rId18" Type="http://schemas.openxmlformats.org/officeDocument/2006/relationships/tags" Target="../tags/tag283.xml"/><Relationship Id="rId19" Type="http://schemas.openxmlformats.org/officeDocument/2006/relationships/tags" Target="../tags/tag284.xml"/><Relationship Id="rId20" Type="http://schemas.openxmlformats.org/officeDocument/2006/relationships/tags" Target="../tags/tag285.xml"/><Relationship Id="rId21" Type="http://schemas.openxmlformats.org/officeDocument/2006/relationships/tags" Target="../tags/tag286.xml"/><Relationship Id="rId22" Type="http://schemas.openxmlformats.org/officeDocument/2006/relationships/tags" Target="../tags/tag287.xml"/><Relationship Id="rId23" Type="http://schemas.openxmlformats.org/officeDocument/2006/relationships/tags" Target="../tags/tag288.xml"/><Relationship Id="rId24" Type="http://schemas.openxmlformats.org/officeDocument/2006/relationships/tags" Target="../tags/tag289.xml"/><Relationship Id="rId25" Type="http://schemas.openxmlformats.org/officeDocument/2006/relationships/tags" Target="../tags/tag290.xml"/><Relationship Id="rId26" Type="http://schemas.openxmlformats.org/officeDocument/2006/relationships/tags" Target="../tags/tag291.xml"/><Relationship Id="rId27" Type="http://schemas.openxmlformats.org/officeDocument/2006/relationships/tags" Target="../tags/tag292.xml"/><Relationship Id="rId28" Type="http://schemas.openxmlformats.org/officeDocument/2006/relationships/tags" Target="../tags/tag293.xml"/><Relationship Id="rId29" Type="http://schemas.openxmlformats.org/officeDocument/2006/relationships/tags" Target="../tags/tag294.xml"/><Relationship Id="rId30" Type="http://schemas.openxmlformats.org/officeDocument/2006/relationships/tags" Target="../tags/tag295.xml"/><Relationship Id="rId31" Type="http://schemas.openxmlformats.org/officeDocument/2006/relationships/tags" Target="../tags/tag296.xml"/><Relationship Id="rId32" Type="http://schemas.openxmlformats.org/officeDocument/2006/relationships/tags" Target="../tags/tag297.xml"/><Relationship Id="rId33" Type="http://schemas.openxmlformats.org/officeDocument/2006/relationships/tags" Target="../tags/tag298.xml"/><Relationship Id="rId34" Type="http://schemas.openxmlformats.org/officeDocument/2006/relationships/tags" Target="../tags/tag299.xml"/><Relationship Id="rId35" Type="http://schemas.openxmlformats.org/officeDocument/2006/relationships/tags" Target="../tags/tag300.xml"/><Relationship Id="rId36" Type="http://schemas.openxmlformats.org/officeDocument/2006/relationships/tags" Target="../tags/tag301.xml"/><Relationship Id="rId37" Type="http://schemas.openxmlformats.org/officeDocument/2006/relationships/tags" Target="../tags/tag302.xml"/><Relationship Id="rId38" Type="http://schemas.openxmlformats.org/officeDocument/2006/relationships/tags" Target="../tags/tag303.xml"/><Relationship Id="rId39" Type="http://schemas.openxmlformats.org/officeDocument/2006/relationships/tags" Target="../tags/tag304.xml"/><Relationship Id="rId40" Type="http://schemas.openxmlformats.org/officeDocument/2006/relationships/tags" Target="../tags/tag305.xml"/><Relationship Id="rId4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tags" Target="../tags/tag336.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tags" Target="../tags/tag356.xml"/><Relationship Id="rId18" Type="http://schemas.openxmlformats.org/officeDocument/2006/relationships/tags" Target="../tags/tag357.xml"/><Relationship Id="rId19" Type="http://schemas.openxmlformats.org/officeDocument/2006/relationships/tags" Target="../tags/tag358.xml"/><Relationship Id="rId20" Type="http://schemas.openxmlformats.org/officeDocument/2006/relationships/tags" Target="../tags/tag359.xml"/><Relationship Id="rId21" Type="http://schemas.openxmlformats.org/officeDocument/2006/relationships/tags" Target="../tags/tag360.xml"/><Relationship Id="rId22" Type="http://schemas.openxmlformats.org/officeDocument/2006/relationships/tags" Target="../tags/tag361.xml"/><Relationship Id="rId23" Type="http://schemas.openxmlformats.org/officeDocument/2006/relationships/tags" Target="../tags/tag362.xml"/><Relationship Id="rId24" Type="http://schemas.openxmlformats.org/officeDocument/2006/relationships/tags" Target="../tags/tag363.xml"/><Relationship Id="rId25" Type="http://schemas.openxmlformats.org/officeDocument/2006/relationships/tags" Target="../tags/tag364.xml"/><Relationship Id="rId26" Type="http://schemas.openxmlformats.org/officeDocument/2006/relationships/tags" Target="../tags/tag365.xml"/><Relationship Id="rId27" Type="http://schemas.openxmlformats.org/officeDocument/2006/relationships/tags" Target="../tags/tag366.xml"/><Relationship Id="rId28" Type="http://schemas.openxmlformats.org/officeDocument/2006/relationships/tags" Target="../tags/tag367.xml"/><Relationship Id="rId29" Type="http://schemas.openxmlformats.org/officeDocument/2006/relationships/tags" Target="../tags/tag368.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人工智能在刑侦领域的应用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单击输入目录标题</a:t>
            </a:r>
            <a:endParaRPr altLang="en-US" b="1" dirty="0" sz="17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人工智能在刑侦领域的应用背景</a:t>
            </a:r>
            <a:endParaRPr altLang="en-US" b="1" dirty="0" sz="17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人工智能在刑侦领域的应用场景</a:t>
            </a:r>
            <a:endParaRPr altLang="en-US" b="1" dirty="0" sz="17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60000"/>
          </a:bodyPr>
          <a:p>
            <a:pPr>
              <a:lnSpc>
                <a:spcPct val="100000"/>
              </a:lnSpc>
            </a:pPr>
            <a:r>
              <a:rPr altLang="en-US" b="1" dirty="0" sz="2800" kern="0" lang="zh-CN" spc="100">
                <a:solidFill>
                  <a:schemeClr val="lt1">
                    <a:lumMod val="100000"/>
                  </a:schemeClr>
                </a:solidFill>
                <a:effectLst/>
                <a:latin typeface="+中文标题" charset="0"/>
                <a:ea typeface="+mj-ea"/>
              </a:rPr>
              <a:t>人工智能在刑侦领域的具体应用案例</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60000"/>
          </a:bodyPr>
          <a:p>
            <a:pPr>
              <a:lnSpc>
                <a:spcPct val="100000"/>
              </a:lnSpc>
            </a:pPr>
            <a:r>
              <a:rPr altLang="en-US" b="1" dirty="0" sz="2800" kern="0" lang="zh-CN" spc="100">
                <a:solidFill>
                  <a:schemeClr val="lt1">
                    <a:lumMod val="100000"/>
                  </a:schemeClr>
                </a:solidFill>
                <a:effectLst/>
                <a:latin typeface="+中文标题" charset="0"/>
                <a:ea typeface="+mj-ea"/>
              </a:rPr>
              <a:t>人工智能在刑侦领域的优势与局限性</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未来发展趋势与展望</a:t>
            </a:r>
            <a:endParaRPr altLang="en-US" b="1" dirty="0" sz="17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人工智能在刑侦领域的应用背景</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刑侦领域面临的挑战</a:t>
            </a:r>
            <a:endParaRPr altLang="en-US" lang="zh-CN"/>
          </a:p>
        </p:txBody>
      </p:sp>
      <p:sp>
        <p:nvSpPr>
          <p:cNvPr id="104905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线索复杂，侦查难度大</a:t>
            </a:r>
            <a:endParaRPr altLang="en-US" sz="1400" lang="zh-CN" spc="150">
              <a:solidFill>
                <a:schemeClr val="tx1"/>
              </a:solidFill>
              <a:effectLst/>
              <a:latin typeface="+mn-ea"/>
              <a:sym typeface="+mn-ea"/>
            </a:endParaRPr>
          </a:p>
        </p:txBody>
      </p:sp>
      <p:sp>
        <p:nvSpPr>
          <p:cNvPr id="104906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案件数量激增，人力不足</a:t>
            </a:r>
            <a:endParaRPr altLang="en-US" dirty="0" sz="1400" lang="zh-CN" spc="150">
              <a:solidFill>
                <a:schemeClr val="tx1"/>
              </a:solidFill>
              <a:effectLst/>
              <a:latin typeface="+mn-ea"/>
              <a:sym typeface="+mn-ea"/>
            </a:endParaRPr>
          </a:p>
        </p:txBody>
      </p:sp>
      <p:sp>
        <p:nvSpPr>
          <p:cNvPr id="104906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跨地域、跨国犯罪的增多</a:t>
            </a:r>
            <a:endParaRPr altLang="en-US" sz="1400" lang="zh-CN" spc="150">
              <a:solidFill>
                <a:schemeClr val="tx1"/>
              </a:solidFill>
              <a:effectLst/>
              <a:latin typeface="+mn-ea"/>
              <a:sym typeface="+mn-ea"/>
            </a:endParaRPr>
          </a:p>
        </p:txBody>
      </p:sp>
      <p:sp>
        <p:nvSpPr>
          <p:cNvPr id="104907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对高科技手段的需求日益增强</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8" name="标题 1"/>
          <p:cNvSpPr>
            <a:spLocks noGrp="1"/>
          </p:cNvSpPr>
          <p:nvPr>
            <p:ph type="title"/>
          </p:nvPr>
        </p:nvSpPr>
        <p:spPr/>
        <p:txBody>
          <a:bodyPr/>
          <a:p>
            <a:r>
              <a:rPr altLang="en-US" lang="zh-CN"/>
              <a:t>人工智能技术的发展趋势</a:t>
            </a:r>
            <a:endParaRPr altLang="en-US" lang="zh-CN"/>
          </a:p>
        </p:txBody>
      </p:sp>
      <p:sp>
        <p:nvSpPr>
          <p:cNvPr id="10491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深度学习技术的突破</a:t>
            </a:r>
            <a:endParaRPr altLang="en-US" dirty="0" sz="1200" lang="zh-CN" spc="150">
              <a:solidFill>
                <a:schemeClr val="tx1">
                  <a:lumMod val="65000"/>
                  <a:lumOff val="35000"/>
                </a:schemeClr>
              </a:solidFill>
              <a:latin typeface="+mn-ea"/>
              <a:sym typeface="+mn-ea"/>
            </a:endParaRPr>
          </a:p>
        </p:txBody>
      </p:sp>
      <p:sp>
        <p:nvSpPr>
          <p:cNvPr id="10491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大数据驱动的智能化应用</a:t>
            </a:r>
            <a:endParaRPr altLang="en-US" dirty="0" sz="1200" lang="zh-CN" spc="150">
              <a:solidFill>
                <a:schemeClr val="tx1">
                  <a:lumMod val="65000"/>
                  <a:lumOff val="35000"/>
                </a:schemeClr>
              </a:solidFill>
              <a:latin typeface="+mn-ea"/>
              <a:sym typeface="+mn-ea"/>
            </a:endParaRPr>
          </a:p>
        </p:txBody>
      </p:sp>
      <p:sp>
        <p:nvSpPr>
          <p:cNvPr id="10491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计算机视觉技术的广泛应用</a:t>
            </a:r>
            <a:endParaRPr altLang="en-US" dirty="0" sz="1200" lang="zh-CN" spc="150">
              <a:solidFill>
                <a:schemeClr val="tx1">
                  <a:lumMod val="65000"/>
                  <a:lumOff val="35000"/>
                </a:schemeClr>
              </a:solidFill>
              <a:latin typeface="+mn-ea"/>
              <a:sym typeface="+mn-ea"/>
            </a:endParaRPr>
          </a:p>
        </p:txBody>
      </p:sp>
      <p:sp>
        <p:nvSpPr>
          <p:cNvPr id="10491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自然语言处理技术的进步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人工智能在刑侦领域的应用意义</a:t>
            </a:r>
            <a:endParaRPr altLang="en-US" lang="zh-CN"/>
          </a:p>
        </p:txBody>
      </p:sp>
      <p:sp>
        <p:nvSpPr>
          <p:cNvPr id="104915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提高侦查效率：通过大数据分析和模式识别等技术手段，快速筛选和比对线索，减少人工成本和时间成本。</a:t>
            </a:r>
            <a:endParaRPr altLang="en-US" dirty="0" sz="2000" lang="zh-CN" spc="150">
              <a:solidFill>
                <a:schemeClr val="tx1">
                  <a:lumMod val="85000"/>
                  <a:lumOff val="15000"/>
                </a:schemeClr>
              </a:solidFill>
              <a:latin typeface="+mn-ea"/>
              <a:sym typeface="+mn-ea"/>
            </a:endParaRPr>
          </a:p>
        </p:txBody>
      </p:sp>
      <p:sp>
        <p:nvSpPr>
          <p:cNvPr id="104916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增强侦查能力：利用人工智能技术对图像、语音、文本等数据进行处理和分析，提高侦查人员的判断力和决策能力。</a:t>
            </a:r>
            <a:endParaRPr altLang="en-US" dirty="0" sz="2000" lang="zh-CN" spc="150">
              <a:solidFill>
                <a:schemeClr val="tx1">
                  <a:lumMod val="85000"/>
                  <a:lumOff val="15000"/>
                </a:schemeClr>
              </a:solidFill>
              <a:latin typeface="+mn-ea"/>
              <a:sym typeface="+mn-ea"/>
            </a:endParaRPr>
          </a:p>
        </p:txBody>
      </p:sp>
      <p:sp>
        <p:nvSpPr>
          <p:cNvPr id="104916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降低误判率：通过人工智能技术对证据进行自动化处理和评估，减少人为因素对案件判断的影响，提高案件处理的准确性和公正性。</a:t>
            </a:r>
            <a:endParaRPr altLang="en-US" dirty="0" sz="2000" lang="zh-CN" spc="150">
              <a:solidFill>
                <a:schemeClr val="tx1">
                  <a:lumMod val="85000"/>
                  <a:lumOff val="15000"/>
                </a:schemeClr>
              </a:solidFill>
              <a:latin typeface="+mn-ea"/>
              <a:sym typeface="+mn-ea"/>
            </a:endParaRPr>
          </a:p>
        </p:txBody>
      </p:sp>
      <p:sp>
        <p:nvSpPr>
          <p:cNvPr id="104917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推动侦查现代化：人工智能技术的应用将推动刑侦领域的现代化进程，提高侦查工作的科技含量和水平。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1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人工智能在刑侦领域的应用场景</a:t>
            </a:r>
            <a:endParaRPr altLang="en-US" dirty="0" lang="zh-CN">
              <a:solidFill>
                <a:schemeClr val="lt1">
                  <a:lumMod val="100000"/>
                </a:schemeClr>
              </a:solidFill>
            </a:endParaRPr>
          </a:p>
        </p:txBody>
      </p:sp>
      <p:sp>
        <p:nvSpPr>
          <p:cNvPr id="104921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图像识别与视频分析</a:t>
            </a:r>
            <a:endParaRPr altLang="en-US" lang="zh-CN"/>
          </a:p>
        </p:txBody>
      </p:sp>
      <p:sp>
        <p:nvSpPr>
          <p:cNvPr id="104929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图像识别与视频分析技术的结合应用</a:t>
            </a:r>
            <a:endParaRPr altLang="zh-CN" dirty="0" lang="en-US">
              <a:solidFill>
                <a:schemeClr val="dk1">
                  <a:lumMod val="80000"/>
                  <a:lumOff val="20000"/>
                </a:schemeClr>
              </a:solidFill>
              <a:latin typeface="+mn-ea"/>
              <a:sym typeface="+mn-ea"/>
            </a:endParaRPr>
          </a:p>
        </p:txBody>
      </p:sp>
      <p:sp>
        <p:nvSpPr>
          <p:cNvPr id="104930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图像识别技术在刑侦领域的应用</a:t>
            </a:r>
            <a:endParaRPr altLang="en-US" dirty="0" lang="zh-CN">
              <a:solidFill>
                <a:schemeClr val="dk1">
                  <a:lumMod val="80000"/>
                  <a:lumOff val="20000"/>
                </a:schemeClr>
              </a:solidFill>
              <a:latin typeface="+mn-ea"/>
              <a:sym typeface="+mn-ea"/>
            </a:endParaRPr>
          </a:p>
        </p:txBody>
      </p:sp>
      <p:sp>
        <p:nvSpPr>
          <p:cNvPr id="104931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视频分析技术在刑侦领域的应用</a:t>
            </a:r>
            <a:endParaRPr altLang="en-US" dirty="0" lang="zh-CN">
              <a:solidFill>
                <a:schemeClr val="dk1">
                  <a:lumMod val="80000"/>
                  <a:lumOff val="20000"/>
                </a:schemeClr>
              </a:solidFill>
              <a:latin typeface="+mn-ea"/>
              <a:sym typeface="+mn-ea"/>
            </a:endParaRPr>
          </a:p>
        </p:txBody>
      </p:sp>
      <p:sp>
        <p:nvSpPr>
          <p:cNvPr id="104931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人工智能在刑侦领域应用的优势与挑战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语音识别与音频分析</a:t>
            </a:r>
            <a:endParaRPr altLang="en-US" lang="zh-CN"/>
          </a:p>
        </p:txBody>
      </p:sp>
      <p:sp>
        <p:nvSpPr>
          <p:cNvPr id="10493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语音识别技术：通过语音识别技术，可以快速准确地识别出犯罪嫌疑人的语音信息，提高刑侦效率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音频分析技术：通过对犯罪现场的音频进行分析，可以提取出有用的线索和证据，为案件侦破提供有力支持</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语音和音频的结合：将语音识别和音频分析技术结合起来，可以更加全面地分析犯罪现场的情况，提高刑侦的准确性和效率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应用前景：随着人工智能技术的不断发展，语音识别和音频分析技术在刑侦领域的应用前景将更加广阔</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文本挖掘与信息提取</a:t>
            </a:r>
            <a:endParaRPr altLang="en-US" lang="zh-CN"/>
          </a:p>
        </p:txBody>
      </p:sp>
      <p:sp>
        <p:nvSpPr>
          <p:cNvPr id="104942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信息提取技术：从文本数据中提取出关键信息，如时间、地点、人物、事件等，为刑侦工作提供线索和证据</a:t>
            </a:r>
            <a:endParaRPr altLang="en-US" sz="1400" lang="zh-CN" spc="150">
              <a:solidFill>
                <a:schemeClr val="tx1"/>
              </a:solidFill>
              <a:effectLst/>
              <a:latin typeface="+mn-ea"/>
              <a:sym typeface="+mn-ea"/>
            </a:endParaRPr>
          </a:p>
        </p:txBody>
      </p:sp>
      <p:sp>
        <p:nvSpPr>
          <p:cNvPr id="104943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文本挖掘技术：利用自然语言处理技术对大量文本数据进行挖掘和分析，提取有用的信息和知识</a:t>
            </a:r>
            <a:endParaRPr altLang="en-US" dirty="0" sz="1400" lang="zh-CN" spc="150">
              <a:solidFill>
                <a:schemeClr val="tx1"/>
              </a:solidFill>
              <a:effectLst/>
              <a:latin typeface="+mn-ea"/>
              <a:sym typeface="+mn-ea"/>
            </a:endParaRPr>
          </a:p>
        </p:txBody>
      </p:sp>
      <p:sp>
        <p:nvSpPr>
          <p:cNvPr id="104943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情感分析技术：对文本数据进行情感分析，识别出文本中的情感倾向和情绪变化，为刑侦工作提供参考</a:t>
            </a:r>
            <a:endParaRPr altLang="en-US" sz="1400" lang="zh-CN" spc="150">
              <a:solidFill>
                <a:schemeClr val="tx1"/>
              </a:solidFill>
              <a:effectLst/>
              <a:latin typeface="+mn-ea"/>
              <a:sym typeface="+mn-ea"/>
            </a:endParaRPr>
          </a:p>
        </p:txBody>
      </p:sp>
      <p:sp>
        <p:nvSpPr>
          <p:cNvPr id="104944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语义分析技术：对文本数据进行语义分析，理解文本中的含义和逻辑关系，为刑侦工作提供深入的分析和推理</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社交网络分析</a:t>
            </a:r>
            <a:endParaRPr altLang="en-US" lang="zh-CN"/>
          </a:p>
        </p:txBody>
      </p:sp>
      <p:sp>
        <p:nvSpPr>
          <p:cNvPr id="104948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社交网络概述：定义、特点、发展历程</a:t>
            </a:r>
            <a:endParaRPr altLang="en-US" dirty="0" sz="2000" lang="zh-CN" spc="150">
              <a:solidFill>
                <a:schemeClr val="tx1">
                  <a:lumMod val="75000"/>
                  <a:lumOff val="25000"/>
                </a:schemeClr>
              </a:solidFill>
              <a:latin typeface="+mn-ea"/>
              <a:sym typeface="+mn-ea"/>
            </a:endParaRPr>
          </a:p>
        </p:txBody>
      </p:sp>
      <p:sp>
        <p:nvSpPr>
          <p:cNvPr id="104948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社交网络中的犯罪行为：网络诈骗、网络暴力、网络色情等</a:t>
            </a:r>
            <a:endParaRPr altLang="en-US" dirty="0" sz="2000" lang="zh-CN" spc="150">
              <a:solidFill>
                <a:schemeClr val="tx1">
                  <a:lumMod val="75000"/>
                  <a:lumOff val="25000"/>
                </a:schemeClr>
              </a:solidFill>
              <a:latin typeface="+mn-ea"/>
              <a:sym typeface="+mn-ea"/>
            </a:endParaRPr>
          </a:p>
        </p:txBody>
      </p:sp>
      <p:sp>
        <p:nvSpPr>
          <p:cNvPr id="104949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社交网络分析技术：数据挖掘、文本分析、图像识别等</a:t>
            </a:r>
            <a:endParaRPr altLang="en-US" dirty="0" sz="2000" lang="zh-CN" spc="150">
              <a:solidFill>
                <a:schemeClr val="tx1">
                  <a:lumMod val="75000"/>
                  <a:lumOff val="25000"/>
                </a:schemeClr>
              </a:solidFill>
              <a:latin typeface="+mn-ea"/>
              <a:sym typeface="+mn-ea"/>
            </a:endParaRPr>
          </a:p>
        </p:txBody>
      </p:sp>
      <p:sp>
        <p:nvSpPr>
          <p:cNvPr id="104949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社交网络分析在刑侦领域的应用：发现犯罪线索、追踪犯罪嫌疑人、预防犯罪等</a:t>
            </a:r>
            <a:endParaRPr altLang="en-US" dirty="0" sz="2000" lang="zh-CN" spc="150">
              <a:solidFill>
                <a:schemeClr val="tx1">
                  <a:lumMod val="75000"/>
                  <a:lumOff val="25000"/>
                </a:schemeClr>
              </a:solidFill>
              <a:latin typeface="+mn-ea"/>
              <a:sym typeface="+mn-ea"/>
            </a:endParaRPr>
          </a:p>
        </p:txBody>
      </p:sp>
      <p:sp>
        <p:nvSpPr>
          <p:cNvPr id="104950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4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人工智能在刑侦领域的具体应用案例</a:t>
            </a:r>
            <a:endParaRPr altLang="en-US" dirty="0" lang="zh-CN">
              <a:solidFill>
                <a:schemeClr val="lt1">
                  <a:lumMod val="100000"/>
                </a:schemeClr>
              </a:solidFill>
            </a:endParaRPr>
          </a:p>
        </p:txBody>
      </p:sp>
      <p:sp>
        <p:nvSpPr>
          <p:cNvPr id="104954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图像识别与视频分析案例</a:t>
            </a:r>
            <a:endParaRPr altLang="en-US" lang="zh-CN"/>
          </a:p>
        </p:txBody>
      </p:sp>
      <p:sp>
        <p:nvSpPr>
          <p:cNvPr id="104961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视频分析技术在刑侦领域的应用：通过对监控视频的智能分析，提取关键信息，如嫌疑人的行动轨迹、行为模式等</a:t>
            </a:r>
            <a:endParaRPr altLang="en-US" sz="1400" lang="zh-CN" spc="150">
              <a:solidFill>
                <a:schemeClr val="tx1"/>
              </a:solidFill>
              <a:effectLst/>
              <a:latin typeface="+mn-ea"/>
              <a:sym typeface="+mn-ea"/>
            </a:endParaRPr>
          </a:p>
        </p:txBody>
      </p:sp>
      <p:sp>
        <p:nvSpPr>
          <p:cNvPr id="104962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图像识别技术在刑侦领域的应用：通过人脸识别、车牌识别等技术，协助警方快速锁定犯罪嫌疑人或车辆</a:t>
            </a:r>
            <a:endParaRPr altLang="en-US" dirty="0" sz="1400" lang="zh-CN" spc="150">
              <a:solidFill>
                <a:schemeClr val="tx1"/>
              </a:solidFill>
              <a:effectLst/>
              <a:latin typeface="+mn-ea"/>
              <a:sym typeface="+mn-ea"/>
            </a:endParaRPr>
          </a:p>
        </p:txBody>
      </p:sp>
      <p:sp>
        <p:nvSpPr>
          <p:cNvPr id="104963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图像识别与视频分析技术在刑侦领域的结合应用：通过人脸识别和视频分析技术的结合，实现快速追踪和定位犯罪嫌疑人</a:t>
            </a:r>
            <a:endParaRPr altLang="en-US" sz="1400" lang="zh-CN" spc="150">
              <a:solidFill>
                <a:schemeClr val="tx1"/>
              </a:solidFill>
              <a:effectLst/>
              <a:latin typeface="+mn-ea"/>
              <a:sym typeface="+mn-ea"/>
            </a:endParaRPr>
          </a:p>
        </p:txBody>
      </p:sp>
      <p:sp>
        <p:nvSpPr>
          <p:cNvPr id="104963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实际案例展示：介绍一两个具体案例，展示图像识别与视频分析技术在刑侦领域的实际应用效果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语音识别与音频分析案例</a:t>
            </a:r>
            <a:endParaRPr altLang="en-US" lang="zh-CN"/>
          </a:p>
        </p:txBody>
      </p:sp>
      <p:sp>
        <p:nvSpPr>
          <p:cNvPr id="10496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语音识别技术应用于刑侦领域，可以快速准确地识别犯罪嫌疑人的语音信息，提高侦查效率</a:t>
            </a:r>
            <a:endParaRPr altLang="en-US" dirty="0" sz="2000" lang="zh-CN" spc="150">
              <a:solidFill>
                <a:schemeClr val="tx1">
                  <a:lumMod val="85000"/>
                  <a:lumOff val="15000"/>
                </a:schemeClr>
              </a:solidFill>
              <a:latin typeface="+mn-ea"/>
              <a:sym typeface="+mn-ea"/>
            </a:endParaRPr>
          </a:p>
        </p:txBody>
      </p:sp>
      <p:sp>
        <p:nvSpPr>
          <p:cNvPr id="10496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音频分析技术可以帮助刑侦人员对犯罪现场的音频信息进行分析，提取有用的线索和证据</a:t>
            </a:r>
            <a:endParaRPr altLang="en-US" dirty="0" sz="2000" lang="zh-CN" spc="150">
              <a:solidFill>
                <a:schemeClr val="tx1">
                  <a:lumMod val="85000"/>
                  <a:lumOff val="15000"/>
                </a:schemeClr>
              </a:solidFill>
              <a:latin typeface="+mn-ea"/>
              <a:sym typeface="+mn-ea"/>
            </a:endParaRPr>
          </a:p>
        </p:txBody>
      </p:sp>
      <p:sp>
        <p:nvSpPr>
          <p:cNvPr id="10496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结合语音识别和音频分析技术，可以更加全面地了解犯罪嫌疑人的行为和意图，为案件侦破提供有力支持</a:t>
            </a:r>
            <a:endParaRPr altLang="en-US" dirty="0" sz="2000" lang="zh-CN" spc="150">
              <a:solidFill>
                <a:schemeClr val="tx1">
                  <a:lumMod val="85000"/>
                  <a:lumOff val="15000"/>
                </a:schemeClr>
              </a:solidFill>
              <a:latin typeface="+mn-ea"/>
              <a:sym typeface="+mn-ea"/>
            </a:endParaRPr>
          </a:p>
        </p:txBody>
      </p:sp>
      <p:sp>
        <p:nvSpPr>
          <p:cNvPr id="10496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实际应用案例：某地警方利用语音识别技术成功破获了一起重大刑事案件，通过分析犯罪嫌疑人的语音信息，锁定了犯罪嫌疑人身份并成功将其抓获</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文本挖掘与信息提取案例</a:t>
            </a:r>
            <a:endParaRPr altLang="en-US" lang="zh-CN"/>
          </a:p>
        </p:txBody>
      </p:sp>
      <p:sp>
        <p:nvSpPr>
          <p:cNvPr id="10497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文本挖掘技术：利用自然语言处理技术对大量文本数据进行挖掘和分析，提取有用的信息和知识。</a:t>
            </a:r>
            <a:endParaRPr altLang="en-US" dirty="0" sz="1200" lang="zh-CN" spc="150">
              <a:solidFill>
                <a:schemeClr val="tx1">
                  <a:lumMod val="85000"/>
                  <a:lumOff val="15000"/>
                </a:schemeClr>
              </a:solidFill>
              <a:latin typeface="+mn-ea"/>
              <a:sym typeface="+mn-ea"/>
            </a:endParaRPr>
          </a:p>
        </p:txBody>
      </p:sp>
      <p:sp>
        <p:nvSpPr>
          <p:cNvPr id="10497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信息提取技术：从文本中提取出关键信息，如人名、地名、时间等，为刑侦工作提供线索和证据。</a:t>
            </a:r>
            <a:endParaRPr altLang="en-US" dirty="0" sz="1200" lang="zh-CN" spc="150">
              <a:solidFill>
                <a:schemeClr val="tx1">
                  <a:lumMod val="85000"/>
                  <a:lumOff val="15000"/>
                </a:schemeClr>
              </a:solidFill>
              <a:latin typeface="+mn-ea"/>
              <a:sym typeface="+mn-ea"/>
            </a:endParaRPr>
          </a:p>
        </p:txBody>
      </p:sp>
      <p:sp>
        <p:nvSpPr>
          <p:cNvPr id="10497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案例分析：介绍一起利用文本挖掘和信息提取技术成功破获的案件，展示人工智能在刑侦领域的实际应用效果。</a:t>
            </a:r>
            <a:endParaRPr altLang="en-US" dirty="0" sz="1200" lang="zh-CN" spc="150">
              <a:solidFill>
                <a:schemeClr val="tx1">
                  <a:lumMod val="85000"/>
                  <a:lumOff val="15000"/>
                </a:schemeClr>
              </a:solidFill>
              <a:latin typeface="+mn-ea"/>
              <a:sym typeface="+mn-ea"/>
            </a:endParaRPr>
          </a:p>
        </p:txBody>
      </p:sp>
      <p:sp>
        <p:nvSpPr>
          <p:cNvPr id="10497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技术优势：阐述文本挖掘和信息提取技术在刑侦工作中的优势，如提高工作效率、降低成本、提高准确率等。</a:t>
            </a:r>
            <a:endParaRPr altLang="en-US" dirty="0" sz="1200" lang="zh-CN" spc="150">
              <a:solidFill>
                <a:schemeClr val="tx1">
                  <a:lumMod val="85000"/>
                  <a:lumOff val="15000"/>
                </a:schemeClr>
              </a:solidFill>
              <a:latin typeface="+mn-ea"/>
              <a:sym typeface="+mn-ea"/>
            </a:endParaRPr>
          </a:p>
        </p:txBody>
      </p:sp>
      <p:sp>
        <p:nvSpPr>
          <p:cNvPr id="10497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社交网络分析案例</a:t>
            </a:r>
            <a:endParaRPr altLang="en-US" lang="zh-CN"/>
          </a:p>
        </p:txBody>
      </p:sp>
      <p:sp>
        <p:nvSpPr>
          <p:cNvPr id="10497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人工智能在案例中的应用：介绍人工智能在案例中的具体应用，包括使用的技术、方法等</a:t>
            </a:r>
            <a:endParaRPr altLang="zh-CN" dirty="0" lang="en-US">
              <a:solidFill>
                <a:schemeClr val="dk1">
                  <a:lumMod val="80000"/>
                  <a:lumOff val="20000"/>
                </a:schemeClr>
              </a:solidFill>
              <a:latin typeface="+mn-ea"/>
              <a:sym typeface="+mn-ea"/>
            </a:endParaRPr>
          </a:p>
        </p:txBody>
      </p:sp>
      <p:sp>
        <p:nvSpPr>
          <p:cNvPr id="10498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案例背景：介绍案例发生的背景和相关情况</a:t>
            </a:r>
            <a:endParaRPr altLang="en-US" dirty="0" sz="1600" lang="zh-CN">
              <a:solidFill>
                <a:schemeClr val="dk1">
                  <a:lumMod val="80000"/>
                  <a:lumOff val="20000"/>
                </a:schemeClr>
              </a:solidFill>
              <a:latin typeface="+mn-ea"/>
              <a:sym typeface="+mn-ea"/>
            </a:endParaRPr>
          </a:p>
        </p:txBody>
      </p:sp>
      <p:sp>
        <p:nvSpPr>
          <p:cNvPr id="10498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案例描述：详细描述案例的具体内容，包括涉及的人物、事件、时间等</a:t>
            </a:r>
            <a:endParaRPr altLang="en-US" dirty="0" sz="1600" lang="zh-CN">
              <a:solidFill>
                <a:schemeClr val="dk1">
                  <a:lumMod val="80000"/>
                  <a:lumOff val="20000"/>
                </a:schemeClr>
              </a:solidFill>
              <a:latin typeface="+mn-ea"/>
              <a:sym typeface="+mn-ea"/>
            </a:endParaRPr>
          </a:p>
        </p:txBody>
      </p:sp>
      <p:sp>
        <p:nvSpPr>
          <p:cNvPr id="10498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案例效果：介绍案例的效果和影响，包括对案件侦破的帮助、对社会的影响等</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6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人工智能在刑侦领域的优势与局限性</a:t>
            </a:r>
            <a:endParaRPr altLang="en-US" dirty="0" lang="zh-CN">
              <a:solidFill>
                <a:schemeClr val="lt1">
                  <a:lumMod val="100000"/>
                </a:schemeClr>
              </a:solidFill>
            </a:endParaRPr>
          </a:p>
        </p:txBody>
      </p:sp>
      <p:sp>
        <p:nvSpPr>
          <p:cNvPr id="104986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40" name="标题 1"/>
          <p:cNvSpPr>
            <a:spLocks noGrp="1"/>
          </p:cNvSpPr>
          <p:nvPr>
            <p:ph type="title"/>
          </p:nvPr>
        </p:nvSpPr>
        <p:spPr/>
        <p:txBody>
          <a:bodyPr/>
          <a:p>
            <a:r>
              <a:rPr altLang="en-US" lang="zh-CN"/>
              <a:t>人工智能在刑侦领域的优势</a:t>
            </a:r>
            <a:endParaRPr altLang="en-US" lang="zh-CN"/>
          </a:p>
        </p:txBody>
      </p:sp>
      <p:sp>
        <p:nvSpPr>
          <p:cNvPr id="1049942" name="任意多边形: 形状 16"/>
          <p:cNvSpPr/>
          <p:nvPr>
            <p:custDataLst>
              <p:tags r:id="rId1"/>
            </p:custDataLst>
          </p:nvPr>
        </p:nvSpPr>
        <p:spPr>
          <a:xfrm>
            <a:off x="551935" y="1382053"/>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49944" name="Freeform 488"/>
          <p:cNvSpPr/>
          <p:nvPr>
            <p:custDataLst>
              <p:tags r:id="rId2"/>
            </p:custDataLst>
          </p:nvPr>
        </p:nvSpPr>
        <p:spPr>
          <a:xfrm rot="5400000">
            <a:off x="5206643" y="1367100"/>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46" name="序号"/>
          <p:cNvSpPr txBox="1"/>
          <p:nvPr>
            <p:custDataLst>
              <p:tags r:id="rId3"/>
            </p:custDataLst>
          </p:nvPr>
        </p:nvSpPr>
        <p:spPr>
          <a:xfrm>
            <a:off x="5334813" y="1599942"/>
            <a:ext cx="578406" cy="530951"/>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948" name="标题"/>
          <p:cNvSpPr txBox="1"/>
          <p:nvPr>
            <p:custDataLst>
              <p:tags r:id="rId4"/>
            </p:custDataLst>
          </p:nvPr>
        </p:nvSpPr>
        <p:spPr>
          <a:xfrm>
            <a:off x="944278" y="1435458"/>
            <a:ext cx="3784534" cy="39561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快速高效：人工智能能够快速处理大量数据，提高侦查效率</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950" name="正文"/>
          <p:cNvSpPr txBox="1"/>
          <p:nvPr>
            <p:custDataLst>
              <p:tags r:id="rId5"/>
            </p:custDataLst>
          </p:nvPr>
        </p:nvSpPr>
        <p:spPr>
          <a:xfrm>
            <a:off x="944278" y="1900430"/>
            <a:ext cx="3784534" cy="38553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952" name="任意多边形: 形状 17"/>
          <p:cNvSpPr/>
          <p:nvPr>
            <p:custDataLst>
              <p:tags r:id="rId6"/>
            </p:custDataLst>
          </p:nvPr>
        </p:nvSpPr>
        <p:spPr>
          <a:xfrm flipH="1">
            <a:off x="6034763" y="1934609"/>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49954" name="Freeform 488"/>
          <p:cNvSpPr/>
          <p:nvPr>
            <p:custDataLst>
              <p:tags r:id="rId7"/>
            </p:custDataLst>
          </p:nvPr>
        </p:nvSpPr>
        <p:spPr>
          <a:xfrm rot="5400000">
            <a:off x="6150828" y="1919655"/>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56" name="序号"/>
          <p:cNvSpPr txBox="1"/>
          <p:nvPr>
            <p:custDataLst>
              <p:tags r:id="rId8"/>
            </p:custDataLst>
          </p:nvPr>
        </p:nvSpPr>
        <p:spPr>
          <a:xfrm>
            <a:off x="6260485" y="2146801"/>
            <a:ext cx="578406" cy="530951"/>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958" name="任意多边形: 形状 2"/>
          <p:cNvSpPr/>
          <p:nvPr>
            <p:custDataLst>
              <p:tags r:id="rId9"/>
            </p:custDataLst>
          </p:nvPr>
        </p:nvSpPr>
        <p:spPr>
          <a:xfrm>
            <a:off x="551935" y="2487164"/>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60" name="Freeform 488"/>
          <p:cNvSpPr/>
          <p:nvPr>
            <p:custDataLst>
              <p:tags r:id="rId10"/>
            </p:custDataLst>
          </p:nvPr>
        </p:nvSpPr>
        <p:spPr>
          <a:xfrm rot="5400000">
            <a:off x="5206643" y="2472211"/>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62" name="序号"/>
          <p:cNvSpPr txBox="1"/>
          <p:nvPr>
            <p:custDataLst>
              <p:tags r:id="rId11"/>
            </p:custDataLst>
          </p:nvPr>
        </p:nvSpPr>
        <p:spPr>
          <a:xfrm>
            <a:off x="5334813" y="2704341"/>
            <a:ext cx="578406" cy="530951"/>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964" name="任意多边形: 形状 32"/>
          <p:cNvSpPr/>
          <p:nvPr>
            <p:custDataLst>
              <p:tags r:id="rId12"/>
            </p:custDataLst>
          </p:nvPr>
        </p:nvSpPr>
        <p:spPr>
          <a:xfrm flipH="1">
            <a:off x="6034763" y="3034734"/>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66" name="Freeform 488"/>
          <p:cNvSpPr/>
          <p:nvPr>
            <p:custDataLst>
              <p:tags r:id="rId13"/>
            </p:custDataLst>
          </p:nvPr>
        </p:nvSpPr>
        <p:spPr>
          <a:xfrm rot="5400000">
            <a:off x="6150828" y="3020493"/>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68" name="序号"/>
          <p:cNvSpPr txBox="1"/>
          <p:nvPr>
            <p:custDataLst>
              <p:tags r:id="rId14"/>
            </p:custDataLst>
          </p:nvPr>
        </p:nvSpPr>
        <p:spPr>
          <a:xfrm>
            <a:off x="6260485" y="3244079"/>
            <a:ext cx="578406" cy="530951"/>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970" name="任意多边形: 形状 12"/>
          <p:cNvSpPr/>
          <p:nvPr>
            <p:custDataLst>
              <p:tags r:id="rId15"/>
            </p:custDataLst>
          </p:nvPr>
        </p:nvSpPr>
        <p:spPr>
          <a:xfrm>
            <a:off x="551935" y="3591562"/>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72" name="Freeform 488"/>
          <p:cNvSpPr/>
          <p:nvPr>
            <p:custDataLst>
              <p:tags r:id="rId16"/>
            </p:custDataLst>
          </p:nvPr>
        </p:nvSpPr>
        <p:spPr>
          <a:xfrm rot="5400000">
            <a:off x="5206643" y="3577321"/>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74" name="序号"/>
          <p:cNvSpPr txBox="1"/>
          <p:nvPr>
            <p:custDataLst>
              <p:tags r:id="rId17"/>
            </p:custDataLst>
          </p:nvPr>
        </p:nvSpPr>
        <p:spPr>
          <a:xfrm>
            <a:off x="5334813" y="3809451"/>
            <a:ext cx="578406" cy="530951"/>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976" name="任意多边形: 形状 22"/>
          <p:cNvSpPr/>
          <p:nvPr>
            <p:custDataLst>
              <p:tags r:id="rId18"/>
            </p:custDataLst>
          </p:nvPr>
        </p:nvSpPr>
        <p:spPr>
          <a:xfrm flipH="1">
            <a:off x="6034763" y="4135572"/>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78" name="Freeform 488"/>
          <p:cNvSpPr/>
          <p:nvPr>
            <p:custDataLst>
              <p:tags r:id="rId19"/>
            </p:custDataLst>
          </p:nvPr>
        </p:nvSpPr>
        <p:spPr>
          <a:xfrm rot="5400000">
            <a:off x="6150828" y="4120619"/>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80" name="序号"/>
          <p:cNvSpPr txBox="1"/>
          <p:nvPr>
            <p:custDataLst>
              <p:tags r:id="rId20"/>
            </p:custDataLst>
          </p:nvPr>
        </p:nvSpPr>
        <p:spPr>
          <a:xfrm>
            <a:off x="6260485" y="4344205"/>
            <a:ext cx="578406" cy="530951"/>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982" name="任意多边形: 形状 27"/>
          <p:cNvSpPr/>
          <p:nvPr>
            <p:custDataLst>
              <p:tags r:id="rId21"/>
            </p:custDataLst>
          </p:nvPr>
        </p:nvSpPr>
        <p:spPr>
          <a:xfrm>
            <a:off x="551935" y="4696672"/>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84" name="Freeform 488"/>
          <p:cNvSpPr/>
          <p:nvPr>
            <p:custDataLst>
              <p:tags r:id="rId22"/>
            </p:custDataLst>
          </p:nvPr>
        </p:nvSpPr>
        <p:spPr>
          <a:xfrm rot="5400000">
            <a:off x="5206643" y="4681719"/>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86" name="序号"/>
          <p:cNvSpPr txBox="1"/>
          <p:nvPr>
            <p:custDataLst>
              <p:tags r:id="rId23"/>
            </p:custDataLst>
          </p:nvPr>
        </p:nvSpPr>
        <p:spPr>
          <a:xfrm>
            <a:off x="5334813" y="4914561"/>
            <a:ext cx="578406" cy="530951"/>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988" name="任意多边形: 形状 37"/>
          <p:cNvSpPr/>
          <p:nvPr>
            <p:custDataLst>
              <p:tags r:id="rId24"/>
            </p:custDataLst>
          </p:nvPr>
        </p:nvSpPr>
        <p:spPr>
          <a:xfrm flipH="1">
            <a:off x="6034763" y="5235698"/>
            <a:ext cx="5605018" cy="92444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990" name="Freeform 488"/>
          <p:cNvSpPr/>
          <p:nvPr>
            <p:custDataLst>
              <p:tags r:id="rId25"/>
            </p:custDataLst>
          </p:nvPr>
        </p:nvSpPr>
        <p:spPr>
          <a:xfrm rot="5400000">
            <a:off x="6150828" y="5221457"/>
            <a:ext cx="835156" cy="95373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992" name="序号"/>
          <p:cNvSpPr txBox="1"/>
          <p:nvPr>
            <p:custDataLst>
              <p:tags r:id="rId26"/>
            </p:custDataLst>
          </p:nvPr>
        </p:nvSpPr>
        <p:spPr>
          <a:xfrm>
            <a:off x="6260485" y="5445043"/>
            <a:ext cx="578406" cy="530951"/>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994" name="标题"/>
          <p:cNvSpPr txBox="1"/>
          <p:nvPr>
            <p:custDataLst>
              <p:tags r:id="rId27"/>
            </p:custDataLst>
          </p:nvPr>
        </p:nvSpPr>
        <p:spPr>
          <a:xfrm>
            <a:off x="7463147" y="1976620"/>
            <a:ext cx="3784534" cy="39561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精准识别：通过深度学习等技术，人工智能能够精准识别犯罪嫌疑人</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49996" name="正文"/>
          <p:cNvSpPr txBox="1"/>
          <p:nvPr>
            <p:custDataLst>
              <p:tags r:id="rId28"/>
            </p:custDataLst>
          </p:nvPr>
        </p:nvSpPr>
        <p:spPr>
          <a:xfrm>
            <a:off x="7463147" y="2440880"/>
            <a:ext cx="3784534" cy="38553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998" name="标题"/>
          <p:cNvSpPr txBox="1"/>
          <p:nvPr>
            <p:custDataLst>
              <p:tags r:id="rId29"/>
            </p:custDataLst>
          </p:nvPr>
        </p:nvSpPr>
        <p:spPr>
          <a:xfrm>
            <a:off x="944278" y="2541992"/>
            <a:ext cx="3784534" cy="39561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辅助决策：人工智能可以为侦查人员提供决策支持，提高侦查准确性</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000" name="正文"/>
          <p:cNvSpPr txBox="1"/>
          <p:nvPr>
            <p:custDataLst>
              <p:tags r:id="rId30"/>
            </p:custDataLst>
          </p:nvPr>
        </p:nvSpPr>
        <p:spPr>
          <a:xfrm>
            <a:off x="944278" y="3006252"/>
            <a:ext cx="3784534" cy="38553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02" name="标题"/>
          <p:cNvSpPr txBox="1"/>
          <p:nvPr>
            <p:custDataLst>
              <p:tags r:id="rId31"/>
            </p:custDataLst>
          </p:nvPr>
        </p:nvSpPr>
        <p:spPr>
          <a:xfrm>
            <a:off x="7463147" y="3082442"/>
            <a:ext cx="3784534" cy="395611"/>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降低成本：人工智能可以降低人力成本，提高侦查效益  人工智能在刑侦领域的局限性</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004" name="正文"/>
          <p:cNvSpPr txBox="1"/>
          <p:nvPr>
            <p:custDataLst>
              <p:tags r:id="rId32"/>
            </p:custDataLst>
          </p:nvPr>
        </p:nvSpPr>
        <p:spPr>
          <a:xfrm>
            <a:off x="7463147" y="3546702"/>
            <a:ext cx="3784534" cy="38553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人工智能在刑侦领域的局限性</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06" name="标题"/>
          <p:cNvSpPr txBox="1"/>
          <p:nvPr>
            <p:custDataLst>
              <p:tags r:id="rId33"/>
            </p:custDataLst>
          </p:nvPr>
        </p:nvSpPr>
        <p:spPr>
          <a:xfrm>
            <a:off x="944278" y="3640694"/>
            <a:ext cx="3784534" cy="395611"/>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数据隐私和安全问题：人工智能需要大量数据支持，但数据的隐私和安全问题需要关注</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008" name="正文"/>
          <p:cNvSpPr txBox="1"/>
          <p:nvPr>
            <p:custDataLst>
              <p:tags r:id="rId34"/>
            </p:custDataLst>
          </p:nvPr>
        </p:nvSpPr>
        <p:spPr>
          <a:xfrm>
            <a:off x="944278" y="4104954"/>
            <a:ext cx="3784534" cy="38553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10" name="标题"/>
          <p:cNvSpPr txBox="1"/>
          <p:nvPr>
            <p:custDataLst>
              <p:tags r:id="rId35"/>
            </p:custDataLst>
          </p:nvPr>
        </p:nvSpPr>
        <p:spPr>
          <a:xfrm>
            <a:off x="7463147" y="4191825"/>
            <a:ext cx="3784534" cy="39561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技术成熟度：目前人工智能技术尚未完全成熟，需要进一步完善</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50012" name="正文"/>
          <p:cNvSpPr txBox="1"/>
          <p:nvPr>
            <p:custDataLst>
              <p:tags r:id="rId36"/>
            </p:custDataLst>
          </p:nvPr>
        </p:nvSpPr>
        <p:spPr>
          <a:xfrm>
            <a:off x="7463147" y="4656085"/>
            <a:ext cx="3784534" cy="38553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14" name="标题"/>
          <p:cNvSpPr txBox="1"/>
          <p:nvPr>
            <p:custDataLst>
              <p:tags r:id="rId37"/>
            </p:custDataLst>
          </p:nvPr>
        </p:nvSpPr>
        <p:spPr>
          <a:xfrm>
            <a:off x="944278" y="4731563"/>
            <a:ext cx="3784534" cy="395611"/>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法律和伦理问题：人工智能在刑侦领域的应用可能涉及法律和伦理问题，需要慎重考虑</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016" name="正文"/>
          <p:cNvSpPr txBox="1"/>
          <p:nvPr>
            <p:custDataLst>
              <p:tags r:id="rId38"/>
            </p:custDataLst>
          </p:nvPr>
        </p:nvSpPr>
        <p:spPr>
          <a:xfrm>
            <a:off x="944278" y="5196535"/>
            <a:ext cx="3784534" cy="38553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18" name="标题"/>
          <p:cNvSpPr txBox="1"/>
          <p:nvPr>
            <p:custDataLst>
              <p:tags r:id="rId39"/>
            </p:custDataLst>
          </p:nvPr>
        </p:nvSpPr>
        <p:spPr>
          <a:xfrm>
            <a:off x="7463147" y="5284830"/>
            <a:ext cx="3784534" cy="39561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依赖人工：虽然人工智能能够辅助侦查，但最终决策仍需依赖人工</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50020" name="正文"/>
          <p:cNvSpPr txBox="1"/>
          <p:nvPr>
            <p:custDataLst>
              <p:tags r:id="rId40"/>
            </p:custDataLst>
          </p:nvPr>
        </p:nvSpPr>
        <p:spPr>
          <a:xfrm>
            <a:off x="7463147" y="5749803"/>
            <a:ext cx="3784534" cy="38553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人工智能在刑侦领域的局限性</a:t>
            </a:r>
            <a:endParaRPr altLang="en-US" lang="zh-CN"/>
          </a:p>
        </p:txBody>
      </p:sp>
      <p:sp>
        <p:nvSpPr>
          <p:cNvPr id="10500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缺乏人类经验和直觉</a:t>
            </a:r>
            <a:endParaRPr altLang="zh-CN" dirty="0" lang="en-US">
              <a:solidFill>
                <a:schemeClr val="dk1">
                  <a:lumMod val="80000"/>
                  <a:lumOff val="20000"/>
                </a:schemeClr>
              </a:solidFill>
              <a:latin typeface="+mn-ea"/>
              <a:sym typeface="+mn-ea"/>
            </a:endParaRPr>
          </a:p>
        </p:txBody>
      </p:sp>
      <p:sp>
        <p:nvSpPr>
          <p:cNvPr id="10500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数据隐私和安全问题</a:t>
            </a:r>
            <a:endParaRPr altLang="en-US" dirty="0" lang="zh-CN">
              <a:solidFill>
                <a:schemeClr val="dk1">
                  <a:lumMod val="80000"/>
                  <a:lumOff val="20000"/>
                </a:schemeClr>
              </a:solidFill>
              <a:latin typeface="+mn-ea"/>
              <a:sym typeface="+mn-ea"/>
            </a:endParaRPr>
          </a:p>
        </p:txBody>
      </p:sp>
      <p:sp>
        <p:nvSpPr>
          <p:cNvPr id="10500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算法偏见和歧视问题</a:t>
            </a:r>
            <a:endParaRPr altLang="en-US" dirty="0" lang="zh-CN">
              <a:solidFill>
                <a:schemeClr val="dk1">
                  <a:lumMod val="80000"/>
                  <a:lumOff val="20000"/>
                </a:schemeClr>
              </a:solidFill>
              <a:latin typeface="+mn-ea"/>
              <a:sym typeface="+mn-ea"/>
            </a:endParaRPr>
          </a:p>
        </p:txBody>
      </p:sp>
      <p:sp>
        <p:nvSpPr>
          <p:cNvPr id="10500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法律和伦理问题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28" name="标题 1"/>
          <p:cNvSpPr>
            <a:spLocks noGrp="1"/>
          </p:cNvSpPr>
          <p:nvPr>
            <p:ph type="title"/>
          </p:nvPr>
        </p:nvSpPr>
        <p:spPr/>
        <p:txBody>
          <a:bodyPr/>
          <a:p>
            <a:r>
              <a:rPr altLang="en-US" lang="zh-CN"/>
              <a:t>如何克服人工智能在刑侦领域的局限性</a:t>
            </a:r>
            <a:endParaRPr altLang="en-US" lang="zh-CN"/>
          </a:p>
        </p:txBody>
      </p:sp>
      <p:sp>
        <p:nvSpPr>
          <p:cNvPr id="1050130" name="任意多边形: 形状 2"/>
          <p:cNvSpPr/>
          <p:nvPr>
            <p:custDataLst>
              <p:tags r:id="rId1"/>
            </p:custDataLst>
          </p:nvPr>
        </p:nvSpPr>
        <p:spPr>
          <a:xfrm rot="10800000">
            <a:off x="2517424"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32" name="矩形 4"/>
          <p:cNvSpPr/>
          <p:nvPr>
            <p:custDataLst>
              <p:tags r:id="rId2"/>
            </p:custDataLst>
          </p:nvPr>
        </p:nvSpPr>
        <p:spPr>
          <a:xfrm>
            <a:off x="2426916" y="4272322"/>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文本框 5"/>
          <p:cNvSpPr txBox="1"/>
          <p:nvPr>
            <p:custDataLst>
              <p:tags r:id="rId3"/>
            </p:custDataLst>
          </p:nvPr>
        </p:nvSpPr>
        <p:spPr>
          <a:xfrm>
            <a:off x="2728608" y="4228031"/>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tx1">
                    <a:lumMod val="75000"/>
                    <a:lumOff val="25000"/>
                  </a:schemeClr>
                </a:solidFill>
                <a:latin typeface="Arial" panose="02080604020202020204" pitchFamily="34" charset="0"/>
                <a:ea typeface="微软雅黑" panose="020B0503020204020204" charset="-122"/>
                <a:sym typeface="+mn-ea"/>
              </a:rPr>
              <a:t>加强跨领域合作：通过加强跨领域合作，将不同领域的知识和经验融合到刑侦领域中，提高AI模型的适应性和应用范围。</a:t>
            </a:r>
            <a:endParaRPr altLang="en-US" dirty="0" sz="11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36" name="任意多边形: 形状 56"/>
          <p:cNvSpPr/>
          <p:nvPr>
            <p:custDataLst>
              <p:tags r:id="rId4"/>
            </p:custDataLst>
          </p:nvPr>
        </p:nvSpPr>
        <p:spPr>
          <a:xfrm rot="10800000">
            <a:off x="6268670"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38" name="矩形 57"/>
          <p:cNvSpPr/>
          <p:nvPr>
            <p:custDataLst>
              <p:tags r:id="rId5"/>
            </p:custDataLst>
          </p:nvPr>
        </p:nvSpPr>
        <p:spPr>
          <a:xfrm>
            <a:off x="6178163" y="4272322"/>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文本框 58"/>
          <p:cNvSpPr txBox="1"/>
          <p:nvPr>
            <p:custDataLst>
              <p:tags r:id="rId6"/>
            </p:custDataLst>
          </p:nvPr>
        </p:nvSpPr>
        <p:spPr>
          <a:xfrm>
            <a:off x="6479855" y="4228031"/>
            <a:ext cx="3073104" cy="1275698"/>
          </a:xfrm>
          <a:prstGeom prst="rect"/>
          <a:noFill/>
        </p:spPr>
        <p:txBody>
          <a:bodyPr anchor="t" anchorCtr="0" bIns="46800" lIns="90000" rIns="90000" rtlCol="0" tIns="46800" vert="horz" wrap="square">
            <a:normAutofit fontScale="6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注重伦理和法律问题：在应用AI技术时，需要注重伦理和法律问题，确保AI技术的合法性和公正性，避免对个人隐私和社会稳定造成不良影响。</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42" name="任意多边形: 形状 64"/>
          <p:cNvSpPr/>
          <p:nvPr>
            <p:custDataLst>
              <p:tags r:id="rId7"/>
            </p:custDataLst>
          </p:nvPr>
        </p:nvSpPr>
        <p:spPr>
          <a:xfrm rot="10800000">
            <a:off x="641801"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44" name="矩形 65"/>
          <p:cNvSpPr/>
          <p:nvPr>
            <p:custDataLst>
              <p:tags r:id="rId8"/>
            </p:custDataLst>
          </p:nvPr>
        </p:nvSpPr>
        <p:spPr>
          <a:xfrm>
            <a:off x="551935"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文本框 66"/>
          <p:cNvSpPr txBox="1"/>
          <p:nvPr>
            <p:custDataLst>
              <p:tags r:id="rId9"/>
            </p:custDataLst>
          </p:nvPr>
        </p:nvSpPr>
        <p:spPr>
          <a:xfrm>
            <a:off x="853627"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lt1">
                    <a:lumMod val="100000"/>
                  </a:schemeClr>
                </a:solidFill>
                <a:latin typeface="Arial" panose="02080604020202020204" pitchFamily="34" charset="0"/>
                <a:ea typeface="微软雅黑" panose="020B0503020204020204" charset="-122"/>
                <a:sym typeface="+mn-ea"/>
              </a:rPr>
              <a:t>强化数据质量：通过提高数据采集、处理和标注的准确性，减少数据误差和干扰，提高AI模型的准确性和可靠性。</a:t>
            </a:r>
            <a:endParaRPr altLang="en-US" dirty="0" sz="11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48" name="任意多边形: 形状 68"/>
          <p:cNvSpPr/>
          <p:nvPr>
            <p:custDataLst>
              <p:tags r:id="rId10"/>
            </p:custDataLst>
          </p:nvPr>
        </p:nvSpPr>
        <p:spPr>
          <a:xfrm rot="10800000">
            <a:off x="4393047"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0" name="矩形 69"/>
          <p:cNvSpPr/>
          <p:nvPr>
            <p:custDataLst>
              <p:tags r:id="rId11"/>
            </p:custDataLst>
          </p:nvPr>
        </p:nvSpPr>
        <p:spPr>
          <a:xfrm>
            <a:off x="4302540" y="1741321"/>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文本框 70"/>
          <p:cNvSpPr txBox="1"/>
          <p:nvPr>
            <p:custDataLst>
              <p:tags r:id="rId12"/>
            </p:custDataLst>
          </p:nvPr>
        </p:nvSpPr>
        <p:spPr>
          <a:xfrm>
            <a:off x="4604231"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tx1">
                    <a:lumMod val="75000"/>
                    <a:lumOff val="25000"/>
                  </a:schemeClr>
                </a:solidFill>
                <a:latin typeface="Arial" panose="02080604020202020204" pitchFamily="34" charset="0"/>
                <a:ea typeface="微软雅黑" panose="020B0503020204020204" charset="-122"/>
                <a:sym typeface="+mn-ea"/>
              </a:rPr>
              <a:t>引入专家知识：将专家的经验和知识整合到AI模型中，提高模型的判断力和决策能力，减少误判和漏判。</a:t>
            </a:r>
            <a:endParaRPr altLang="en-US" dirty="0" sz="11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54" name="任意多边形: 形状 72"/>
          <p:cNvSpPr/>
          <p:nvPr>
            <p:custDataLst>
              <p:tags r:id="rId13"/>
            </p:custDataLst>
          </p:nvPr>
        </p:nvSpPr>
        <p:spPr>
          <a:xfrm rot="10800000">
            <a:off x="8144294"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56" name="文本框 74"/>
          <p:cNvSpPr txBox="1"/>
          <p:nvPr>
            <p:custDataLst>
              <p:tags r:id="rId14"/>
            </p:custDataLst>
          </p:nvPr>
        </p:nvSpPr>
        <p:spPr>
          <a:xfrm>
            <a:off x="8355478" y="1697030"/>
            <a:ext cx="3073104" cy="1275698"/>
          </a:xfrm>
          <a:prstGeom prst="rect"/>
          <a:noFill/>
        </p:spPr>
        <p:txBody>
          <a:bodyPr anchor="t" anchorCtr="0" bIns="46800" lIns="90000" rIns="90000" rtlCol="0" tIns="46800" vert="horz" wrap="square">
            <a:normAutofit/>
          </a:bodyPr>
          <a:p>
            <a:pPr>
              <a:lnSpc>
                <a:spcPct val="140000"/>
              </a:lnSpc>
            </a:pPr>
            <a:r>
              <a:rPr altLang="en-US" dirty="0" sz="1100" lang="zh-CN" spc="150">
                <a:solidFill>
                  <a:schemeClr val="lt1">
                    <a:lumMod val="100000"/>
                  </a:schemeClr>
                </a:solidFill>
                <a:latin typeface="Arial" panose="02080604020202020204" pitchFamily="34" charset="0"/>
                <a:ea typeface="微软雅黑" panose="020B0503020204020204" charset="-122"/>
                <a:sym typeface="+mn-ea"/>
              </a:rPr>
              <a:t>建立反馈机制：通过建立有效的反馈机制，及时发现和纠正AI模型的错误和不足，不断优化和改进模型。</a:t>
            </a:r>
            <a:endParaRPr altLang="en-US" dirty="0" sz="11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8" name="矩形 73"/>
          <p:cNvSpPr/>
          <p:nvPr>
            <p:custDataLst>
              <p:tags r:id="rId15"/>
            </p:custDataLst>
          </p:nvPr>
        </p:nvSpPr>
        <p:spPr>
          <a:xfrm>
            <a:off x="8053786"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9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未来发展趋势与展望</a:t>
            </a:r>
            <a:endParaRPr altLang="en-US" dirty="0" lang="zh-CN">
              <a:solidFill>
                <a:schemeClr val="lt1">
                  <a:lumMod val="100000"/>
                </a:schemeClr>
              </a:solidFill>
            </a:endParaRPr>
          </a:p>
        </p:txBody>
      </p:sp>
      <p:sp>
        <p:nvSpPr>
          <p:cNvPr id="1050198"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人工智能技术在刑侦领域的未来发展趋势</a:t>
            </a:r>
            <a:endParaRPr altLang="en-US" lang="zh-CN"/>
          </a:p>
        </p:txBody>
      </p:sp>
      <p:sp>
        <p:nvSpPr>
          <p:cNvPr id="105027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8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9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9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0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0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0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1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深度学习技术将进一步提高图像和视频分析的准确性和效率</a:t>
            </a:r>
            <a:endParaRPr altLang="en-US" dirty="0" sz="1200" lang="zh-CN" spc="150">
              <a:solidFill>
                <a:schemeClr val="tx1">
                  <a:lumMod val="65000"/>
                  <a:lumOff val="35000"/>
                </a:schemeClr>
              </a:solidFill>
              <a:latin typeface="+mn-ea"/>
              <a:sym typeface="+mn-ea"/>
            </a:endParaRPr>
          </a:p>
        </p:txBody>
      </p:sp>
      <p:sp>
        <p:nvSpPr>
          <p:cNvPr id="105031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人工智能技术将推动刑侦领域与其他领域的跨界融合，如医疗、生物等领域</a:t>
            </a:r>
            <a:endParaRPr altLang="en-US" dirty="0" sz="1200" lang="zh-CN" spc="150">
              <a:solidFill>
                <a:schemeClr val="tx1">
                  <a:lumMod val="65000"/>
                  <a:lumOff val="35000"/>
                </a:schemeClr>
              </a:solidFill>
              <a:latin typeface="+mn-ea"/>
              <a:sym typeface="+mn-ea"/>
            </a:endParaRPr>
          </a:p>
        </p:txBody>
      </p:sp>
      <p:sp>
        <p:nvSpPr>
          <p:cNvPr id="105031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人工智能将与大数据、云计算等技术结合，实现更高效、精准的刑侦工作</a:t>
            </a:r>
            <a:endParaRPr altLang="en-US" dirty="0" sz="1200" lang="zh-CN" spc="150">
              <a:solidFill>
                <a:schemeClr val="tx1">
                  <a:lumMod val="65000"/>
                  <a:lumOff val="35000"/>
                </a:schemeClr>
              </a:solidFill>
              <a:latin typeface="+mn-ea"/>
              <a:sym typeface="+mn-ea"/>
            </a:endParaRPr>
          </a:p>
        </p:txBody>
      </p:sp>
      <p:sp>
        <p:nvSpPr>
          <p:cNvPr id="105031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语音识别和自然语言处理技术将应用于语音证据分析和犯罪嫌疑人审讯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54" name="标题 1"/>
          <p:cNvSpPr>
            <a:spLocks noGrp="1"/>
          </p:cNvSpPr>
          <p:nvPr>
            <p:ph type="title"/>
          </p:nvPr>
        </p:nvSpPr>
        <p:spPr/>
        <p:txBody>
          <a:bodyPr/>
          <a:p>
            <a:r>
              <a:rPr altLang="en-US" lang="zh-CN"/>
              <a:t>未来需要解决的问题和挑战</a:t>
            </a:r>
            <a:endParaRPr altLang="en-US" lang="zh-CN"/>
          </a:p>
        </p:txBody>
      </p:sp>
      <p:sp>
        <p:nvSpPr>
          <p:cNvPr id="105035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6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技术难题：人工智能技术尚未完全成熟，仍需解决一些技术难题</a:t>
            </a:r>
            <a:endParaRPr altLang="en-US" dirty="0" sz="2000" lang="zh-CN" spc="200">
              <a:solidFill>
                <a:schemeClr val="tx1">
                  <a:lumMod val="85000"/>
                  <a:lumOff val="15000"/>
                </a:schemeClr>
              </a:solidFill>
              <a:latin typeface="+mn-ea"/>
              <a:sym typeface="+mn-ea"/>
            </a:endParaRPr>
          </a:p>
        </p:txBody>
      </p:sp>
      <p:sp>
        <p:nvSpPr>
          <p:cNvPr id="105036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6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6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伦理问题：人工智能在刑侦领域的应用可能引发伦理问题，如隐私权、公正性等</a:t>
            </a:r>
            <a:endParaRPr altLang="en-US" dirty="0" sz="2000" lang="zh-CN" spc="200">
              <a:solidFill>
                <a:schemeClr val="tx1">
                  <a:lumMod val="85000"/>
                  <a:lumOff val="15000"/>
                </a:schemeClr>
              </a:solidFill>
              <a:latin typeface="+mn-ea"/>
              <a:sym typeface="+mn-ea"/>
            </a:endParaRPr>
          </a:p>
        </p:txBody>
      </p:sp>
      <p:sp>
        <p:nvSpPr>
          <p:cNvPr id="105036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7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7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法律问题：需要制定相关法律法规，确保人工智能在刑侦领域的应用合法合规</a:t>
            </a:r>
            <a:endParaRPr altLang="en-US" dirty="0" sz="2000" lang="zh-CN" spc="200">
              <a:solidFill>
                <a:schemeClr val="tx1">
                  <a:lumMod val="85000"/>
                  <a:lumOff val="15000"/>
                </a:schemeClr>
              </a:solidFill>
              <a:latin typeface="+mn-ea"/>
              <a:sym typeface="+mn-ea"/>
            </a:endParaRPr>
          </a:p>
        </p:txBody>
      </p:sp>
      <p:sp>
        <p:nvSpPr>
          <p:cNvPr id="105037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7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7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跨部门合作：需要加强跨部门合作，促进信息共享和协同工作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16" name="标题 1"/>
          <p:cNvSpPr>
            <a:spLocks noGrp="1"/>
          </p:cNvSpPr>
          <p:nvPr>
            <p:ph type="title"/>
          </p:nvPr>
        </p:nvSpPr>
        <p:spPr/>
        <p:txBody>
          <a:bodyPr/>
          <a:p>
            <a:r>
              <a:rPr altLang="en-US" lang="zh-CN"/>
              <a:t>对未来发展的展望与建议</a:t>
            </a:r>
            <a:endParaRPr altLang="en-US" lang="zh-CN"/>
          </a:p>
        </p:txBody>
      </p:sp>
      <p:sp>
        <p:nvSpPr>
          <p:cNvPr id="10504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人工智能技术不断创新，推动刑侦领域向更高水平发展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加强跨领域合作，共同推进人工智能在刑侦领域的应用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培养专业人才，提高刑侦领域人工智能应用水平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建立完善法律法规，保障人工智能在刑侦领域的合法使用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78"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480"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482"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484"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6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97.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2023-12-16T22:49:56Z</dcterms:created>
  <dcterms:modified xsi:type="dcterms:W3CDTF">2023-12-16T22:49:56Z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96c3b3bb369f4c3eb02807c30e120c0c_21</vt:lpwstr>
  </property>
</Properties>
</file>