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031" r:id="rId1"/>
    <p:sldMasterId id="2147489068" r:id="rId2"/>
  </p:sldMasterIdLst>
  <p:notesMasterIdLst>
    <p:notesMasterId r:id="rId3"/>
  </p:notesMasterIdLst>
  <p:sldIdLst>
    <p:sldId id="2895" r:id="rId4"/>
    <p:sldId id="2900" r:id="rId5"/>
    <p:sldId id="2904" r:id="rId6"/>
    <p:sldId id="2907" r:id="rId7"/>
    <p:sldId id="2913" r:id="rId9"/>
    <p:sldId id="2916" r:id="rId10"/>
    <p:sldId id="2919" r:id="rId11"/>
    <p:sldId id="2922" r:id="rId12"/>
    <p:sldId id="2925" r:id="rId13"/>
    <p:sldId id="2931" r:id="rId15"/>
    <p:sldId id="2934" r:id="rId16"/>
    <p:sldId id="2937" r:id="rId17"/>
    <p:sldId id="2940" r:id="rId18"/>
    <p:sldId id="2943" r:id="rId19"/>
    <p:sldId id="2949" r:id="rId21"/>
    <p:sldId id="2952" r:id="rId22"/>
    <p:sldId id="2955" r:id="rId23"/>
    <p:sldId id="2958" r:id="rId24"/>
    <p:sldId id="2961" r:id="rId25"/>
    <p:sldId id="2967" r:id="rId27"/>
    <p:sldId id="2970" r:id="rId28"/>
    <p:sldId id="2973" r:id="rId29"/>
    <p:sldId id="2976" r:id="rId30"/>
    <p:sldId id="2979" r:id="rId31"/>
    <p:sldId id="2985" r:id="rId33"/>
    <p:sldId id="2988" r:id="rId34"/>
    <p:sldId id="2992"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032" r:id="rId1"/>
    <p:sldLayoutId id="2147489033" r:id="rId2"/>
    <p:sldLayoutId id="2147489034" r:id="rId3"/>
    <p:sldLayoutId id="2147489035" r:id="rId4"/>
    <p:sldLayoutId id="2147489036" r:id="rId5"/>
    <p:sldLayoutId id="2147489037" r:id="rId6"/>
    <p:sldLayoutId id="2147489038" r:id="rId7"/>
    <p:sldLayoutId id="2147489039" r:id="rId8"/>
    <p:sldLayoutId id="2147489040" r:id="rId9"/>
    <p:sldLayoutId id="2147489041" r:id="rId10"/>
    <p:sldLayoutId id="214748904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9069" r:id="rId1"/>
    <p:sldLayoutId id="2147489070" r:id="rId2"/>
    <p:sldLayoutId id="2147489071" r:id="rId3"/>
    <p:sldLayoutId id="2147489072" r:id="rId4"/>
    <p:sldLayoutId id="2147489073" r:id="rId5"/>
    <p:sldLayoutId id="2147489074" r:id="rId6"/>
    <p:sldLayoutId id="2147489075" r:id="rId7"/>
    <p:sldLayoutId id="2147489076" r:id="rId8"/>
    <p:sldLayoutId id="2147489077" r:id="rId9"/>
    <p:sldLayoutId id="2147489078" r:id="rId10"/>
    <p:sldLayoutId id="214748907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tags" Target="../tags/tag106.xml"/><Relationship Id="rId15" Type="http://schemas.openxmlformats.org/officeDocument/2006/relationships/tags" Target="../tags/tag107.xml"/><Relationship Id="rId16" Type="http://schemas.openxmlformats.org/officeDocument/2006/relationships/tags" Target="../tags/tag10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tags" Target="../tags/tag171.xml"/><Relationship Id="rId18" Type="http://schemas.openxmlformats.org/officeDocument/2006/relationships/tags" Target="../tags/tag172.xml"/><Relationship Id="rId1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tags" Target="../tags/tag252.xml"/><Relationship Id="rId22" Type="http://schemas.openxmlformats.org/officeDocument/2006/relationships/tags" Target="../tags/tag253.xml"/><Relationship Id="rId23" Type="http://schemas.openxmlformats.org/officeDocument/2006/relationships/tags" Target="../tags/tag254.xml"/><Relationship Id="rId24" Type="http://schemas.openxmlformats.org/officeDocument/2006/relationships/tags" Target="../tags/tag255.xml"/><Relationship Id="rId25" Type="http://schemas.openxmlformats.org/officeDocument/2006/relationships/tags" Target="../tags/tag256.xml"/><Relationship Id="rId26" Type="http://schemas.openxmlformats.org/officeDocument/2006/relationships/tags" Target="../tags/tag257.xml"/><Relationship Id="rId27" Type="http://schemas.openxmlformats.org/officeDocument/2006/relationships/tags" Target="../tags/tag258.xml"/><Relationship Id="rId28" Type="http://schemas.openxmlformats.org/officeDocument/2006/relationships/tags" Target="../tags/tag259.xml"/><Relationship Id="rId29" Type="http://schemas.openxmlformats.org/officeDocument/2006/relationships/tags" Target="../tags/tag260.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tags" Target="../tags/tag304.xml"/><Relationship Id="rId18" Type="http://schemas.openxmlformats.org/officeDocument/2006/relationships/tags" Target="../tags/tag305.xml"/><Relationship Id="rId19" Type="http://schemas.openxmlformats.org/officeDocument/2006/relationships/tags" Target="../tags/tag306.xml"/><Relationship Id="rId20" Type="http://schemas.openxmlformats.org/officeDocument/2006/relationships/tags" Target="../tags/tag307.xml"/><Relationship Id="rId21" Type="http://schemas.openxmlformats.org/officeDocument/2006/relationships/tags" Target="../tags/tag308.xml"/><Relationship Id="rId22" Type="http://schemas.openxmlformats.org/officeDocument/2006/relationships/tags" Target="../tags/tag309.xml"/><Relationship Id="rId23" Type="http://schemas.openxmlformats.org/officeDocument/2006/relationships/tags" Target="../tags/tag310.xml"/><Relationship Id="rId24" Type="http://schemas.openxmlformats.org/officeDocument/2006/relationships/tags" Target="../tags/tag311.xml"/><Relationship Id="rId25" Type="http://schemas.openxmlformats.org/officeDocument/2006/relationships/tags" Target="../tags/tag312.xml"/><Relationship Id="rId26" Type="http://schemas.openxmlformats.org/officeDocument/2006/relationships/tags" Target="../tags/tag313.xml"/><Relationship Id="rId27" Type="http://schemas.openxmlformats.org/officeDocument/2006/relationships/tags" Target="../tags/tag314.xml"/><Relationship Id="rId28" Type="http://schemas.openxmlformats.org/officeDocument/2006/relationships/tags" Target="../tags/tag315.xml"/><Relationship Id="rId29" Type="http://schemas.openxmlformats.org/officeDocument/2006/relationships/tags" Target="../tags/tag316.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tags" Target="../tags/tag344.xml"/><Relationship Id="rId14" Type="http://schemas.openxmlformats.org/officeDocument/2006/relationships/tags" Target="../tags/tag345.xml"/><Relationship Id="rId15" Type="http://schemas.openxmlformats.org/officeDocument/2006/relationships/tags" Target="../tags/tag346.xml"/><Relationship Id="rId16" Type="http://schemas.openxmlformats.org/officeDocument/2006/relationships/tags" Target="../tags/tag347.xml"/><Relationship Id="rId17" Type="http://schemas.openxmlformats.org/officeDocument/2006/relationships/tags" Target="../tags/tag348.xml"/><Relationship Id="rId18" Type="http://schemas.openxmlformats.org/officeDocument/2006/relationships/tags" Target="../tags/tag349.xml"/><Relationship Id="rId19" Type="http://schemas.openxmlformats.org/officeDocument/2006/relationships/tags" Target="../tags/tag350.xml"/><Relationship Id="rId20" Type="http://schemas.openxmlformats.org/officeDocument/2006/relationships/tags" Target="../tags/tag351.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企业管理的全球化战略与运营管理</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运营管理</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全球化战略与运营管理的关系</a:t>
            </a:r>
            <a:endParaRPr altLang="en-US" b="1" dirty="0" sz="24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企业管理的实践案例</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总结与展望</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单击添加标题</a:t>
            </a:r>
            <a:endParaRPr altLang="en-US" b="1" dirty="0" sz="24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全球化战略</a:t>
            </a:r>
            <a:endParaRPr altLang="en-US" b="1" dirty="0" sz="24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90691" y="2308321"/>
            <a:ext cx="7841673" cy="1152000"/>
          </a:xfrm>
        </p:spPr>
        <p:txBody>
          <a:bodyPr/>
          <a:p>
            <a:r>
              <a:rPr altLang="en-US" dirty="0" lang="zh-CN"/>
              <a:t>全球化战略</a:t>
            </a:r>
            <a:endParaRPr altLang="en-US" dirty="0" lang="zh-CN"/>
          </a:p>
        </p:txBody>
      </p:sp>
      <p:sp>
        <p:nvSpPr>
          <p:cNvPr id="10488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2" name="标题 1"/>
          <p:cNvSpPr>
            <a:spLocks noGrp="1"/>
          </p:cNvSpPr>
          <p:nvPr>
            <p:ph type="title"/>
          </p:nvPr>
        </p:nvSpPr>
        <p:spPr/>
        <p:txBody>
          <a:bodyPr/>
          <a:p>
            <a:r>
              <a:rPr altLang="en-US" lang="zh-CN"/>
              <a:t>全球化背景</a:t>
            </a:r>
            <a:endParaRPr altLang="en-US" lang="zh-CN"/>
          </a:p>
        </p:txBody>
      </p:sp>
      <p:sp>
        <p:nvSpPr>
          <p:cNvPr id="10489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信息技术革命的推动</a:t>
            </a:r>
            <a:endParaRPr altLang="zh-CN" dirty="0" lang="en-US">
              <a:solidFill>
                <a:schemeClr val="dk1">
                  <a:lumMod val="80000"/>
                  <a:lumOff val="20000"/>
                </a:schemeClr>
              </a:solidFill>
              <a:latin typeface="+mn-ea"/>
              <a:sym typeface="+mn-ea"/>
            </a:endParaRPr>
          </a:p>
        </p:txBody>
      </p:sp>
      <p:sp>
        <p:nvSpPr>
          <p:cNvPr id="10489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经济全球化趋势</a:t>
            </a:r>
            <a:endParaRPr altLang="en-US" dirty="0" lang="zh-CN">
              <a:solidFill>
                <a:schemeClr val="dk1">
                  <a:lumMod val="80000"/>
                  <a:lumOff val="20000"/>
                </a:schemeClr>
              </a:solidFill>
              <a:latin typeface="+mn-ea"/>
              <a:sym typeface="+mn-ea"/>
            </a:endParaRPr>
          </a:p>
        </p:txBody>
      </p:sp>
      <p:sp>
        <p:nvSpPr>
          <p:cNvPr id="10489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跨国公司的发展</a:t>
            </a:r>
            <a:endParaRPr altLang="en-US" dirty="0" lang="zh-CN">
              <a:solidFill>
                <a:schemeClr val="dk1">
                  <a:lumMod val="80000"/>
                  <a:lumOff val="20000"/>
                </a:schemeClr>
              </a:solidFill>
              <a:latin typeface="+mn-ea"/>
              <a:sym typeface="+mn-ea"/>
            </a:endParaRPr>
          </a:p>
        </p:txBody>
      </p:sp>
      <p:sp>
        <p:nvSpPr>
          <p:cNvPr id="10489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国际贸易和投资的增长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8" name="标题 1"/>
          <p:cNvSpPr>
            <a:spLocks noGrp="1"/>
          </p:cNvSpPr>
          <p:nvPr>
            <p:ph type="title"/>
          </p:nvPr>
        </p:nvSpPr>
        <p:spPr/>
        <p:txBody>
          <a:bodyPr/>
          <a:p>
            <a:r>
              <a:rPr altLang="en-US" lang="zh-CN"/>
              <a:t>全球化战略的意义</a:t>
            </a:r>
            <a:endParaRPr altLang="en-US" lang="zh-CN"/>
          </a:p>
        </p:txBody>
      </p:sp>
      <p:sp>
        <p:nvSpPr>
          <p:cNvPr id="10490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拓展市场空间：全球化战略可以突破地域限制，将企业产品和服务推向更广泛的市场，从而拓展市场份额。</a:t>
            </a:r>
            <a:endParaRPr altLang="en-US" dirty="0" sz="2000" lang="zh-CN" spc="200">
              <a:solidFill>
                <a:schemeClr val="tx1">
                  <a:lumMod val="85000"/>
                  <a:lumOff val="15000"/>
                </a:schemeClr>
              </a:solidFill>
              <a:latin typeface="+mn-ea"/>
              <a:sym typeface="+mn-ea"/>
            </a:endParaRPr>
          </a:p>
        </p:txBody>
      </p:sp>
      <p:sp>
        <p:nvSpPr>
          <p:cNvPr id="10490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降低成本：通过在全球范围内采购原材料、零部件和人力资源，企业可以降低生产成本，提高盈利能力。</a:t>
            </a:r>
            <a:endParaRPr altLang="en-US" dirty="0" sz="2000" lang="zh-CN" spc="200">
              <a:solidFill>
                <a:schemeClr val="tx1">
                  <a:lumMod val="85000"/>
                  <a:lumOff val="15000"/>
                </a:schemeClr>
              </a:solidFill>
              <a:latin typeface="+mn-ea"/>
              <a:sym typeface="+mn-ea"/>
            </a:endParaRPr>
          </a:p>
        </p:txBody>
      </p:sp>
      <p:sp>
        <p:nvSpPr>
          <p:cNvPr id="10490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1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提升品牌影响力：全球化战略有助于企业在全球范围内推广品牌，提高品牌知名度和美誉度。</a:t>
            </a:r>
            <a:endParaRPr altLang="en-US" dirty="0" sz="2000" lang="zh-CN" spc="200">
              <a:solidFill>
                <a:schemeClr val="tx1">
                  <a:lumMod val="85000"/>
                  <a:lumOff val="15000"/>
                </a:schemeClr>
              </a:solidFill>
              <a:latin typeface="+mn-ea"/>
              <a:sym typeface="+mn-ea"/>
            </a:endParaRPr>
          </a:p>
        </p:txBody>
      </p:sp>
      <p:sp>
        <p:nvSpPr>
          <p:cNvPr id="10490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2"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增强企业竞争力：全球化战略使企业能够更好地适应市场需求变化，提高产品和服务的质量和效率，从而增强企业竞争力。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6" name="标题 1"/>
          <p:cNvSpPr>
            <a:spLocks noGrp="1"/>
          </p:cNvSpPr>
          <p:nvPr>
            <p:ph type="title"/>
          </p:nvPr>
        </p:nvSpPr>
        <p:spPr/>
        <p:txBody>
          <a:bodyPr/>
          <a:p>
            <a:r>
              <a:rPr altLang="en-US" lang="zh-CN"/>
              <a:t>全球化战略的制定与实施</a:t>
            </a:r>
            <a:endParaRPr altLang="en-US" lang="zh-CN"/>
          </a:p>
        </p:txBody>
      </p:sp>
      <p:sp>
        <p:nvSpPr>
          <p:cNvPr id="10490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全球化战略的实施策略</a:t>
            </a:r>
            <a:endParaRPr altLang="zh-CN" dirty="0" lang="en-US">
              <a:solidFill>
                <a:schemeClr val="dk1">
                  <a:lumMod val="80000"/>
                  <a:lumOff val="20000"/>
                </a:schemeClr>
              </a:solidFill>
              <a:latin typeface="+mn-ea"/>
              <a:sym typeface="+mn-ea"/>
            </a:endParaRPr>
          </a:p>
        </p:txBody>
      </p:sp>
      <p:sp>
        <p:nvSpPr>
          <p:cNvPr id="10490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全球化战略的定义与重要性</a:t>
            </a:r>
            <a:endParaRPr altLang="en-US" dirty="0" lang="zh-CN">
              <a:solidFill>
                <a:schemeClr val="dk1">
                  <a:lumMod val="80000"/>
                  <a:lumOff val="20000"/>
                </a:schemeClr>
              </a:solidFill>
              <a:latin typeface="+mn-ea"/>
              <a:sym typeface="+mn-ea"/>
            </a:endParaRPr>
          </a:p>
        </p:txBody>
      </p:sp>
      <p:sp>
        <p:nvSpPr>
          <p:cNvPr id="10490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全球化战略的制定过程</a:t>
            </a:r>
            <a:endParaRPr altLang="en-US" dirty="0" lang="zh-CN">
              <a:solidFill>
                <a:schemeClr val="dk1">
                  <a:lumMod val="80000"/>
                  <a:lumOff val="20000"/>
                </a:schemeClr>
              </a:solidFill>
              <a:latin typeface="+mn-ea"/>
              <a:sym typeface="+mn-ea"/>
            </a:endParaRPr>
          </a:p>
        </p:txBody>
      </p:sp>
      <p:sp>
        <p:nvSpPr>
          <p:cNvPr id="10490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全球化战略的风险与挑战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2" name="标题 1"/>
          <p:cNvSpPr>
            <a:spLocks noGrp="1"/>
          </p:cNvSpPr>
          <p:nvPr>
            <p:ph type="title"/>
          </p:nvPr>
        </p:nvSpPr>
        <p:spPr/>
        <p:txBody>
          <a:bodyPr/>
          <a:p>
            <a:r>
              <a:rPr altLang="en-US" lang="zh-CN"/>
              <a:t>全球化战略的风险与挑战</a:t>
            </a:r>
            <a:endParaRPr altLang="en-US" lang="zh-CN"/>
          </a:p>
        </p:txBody>
      </p:sp>
      <p:sp>
        <p:nvSpPr>
          <p:cNvPr id="1049124" name="任意多边形: 形状 2"/>
          <p:cNvSpPr/>
          <p:nvPr>
            <p:custDataLst>
              <p:tags r:id="rId1"/>
            </p:custDataLst>
          </p:nvPr>
        </p:nvSpPr>
        <p:spPr>
          <a:xfrm rot="10800000">
            <a:off x="2702202"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26" name="矩形 4"/>
          <p:cNvSpPr/>
          <p:nvPr>
            <p:custDataLst>
              <p:tags r:id="rId2"/>
            </p:custDataLst>
          </p:nvPr>
        </p:nvSpPr>
        <p:spPr>
          <a:xfrm>
            <a:off x="2616368" y="4246436"/>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8" name="文本框 5"/>
          <p:cNvSpPr txBox="1"/>
          <p:nvPr>
            <p:custDataLst>
              <p:tags r:id="rId3"/>
            </p:custDataLst>
          </p:nvPr>
        </p:nvSpPr>
        <p:spPr>
          <a:xfrm>
            <a:off x="2902482" y="4204432"/>
            <a:ext cx="2914426" cy="1209828"/>
          </a:xfrm>
          <a:prstGeom prst="rect"/>
          <a:noFill/>
        </p:spPr>
        <p:txBody>
          <a:bodyPr anchor="t" anchorCtr="0" bIns="46800" lIns="90000" rIns="90000" rtlCol="0" tIns="46800" vert="horz" wrap="square">
            <a:normAutofit fontScale="95556" lnSpcReduction="2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法律风险：不同国家的法律体系和法规可能对全球化战略的合规性和可操作性产生影响</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30" name="任意多边形: 形状 56"/>
          <p:cNvSpPr/>
          <p:nvPr>
            <p:custDataLst>
              <p:tags r:id="rId4"/>
            </p:custDataLst>
          </p:nvPr>
        </p:nvSpPr>
        <p:spPr>
          <a:xfrm rot="10800000">
            <a:off x="6259755" y="3901273"/>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32" name="矩形 57"/>
          <p:cNvSpPr/>
          <p:nvPr>
            <p:custDataLst>
              <p:tags r:id="rId5"/>
            </p:custDataLst>
          </p:nvPr>
        </p:nvSpPr>
        <p:spPr>
          <a:xfrm>
            <a:off x="6173920" y="4246436"/>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文本框 58"/>
          <p:cNvSpPr txBox="1"/>
          <p:nvPr>
            <p:custDataLst>
              <p:tags r:id="rId6"/>
            </p:custDataLst>
          </p:nvPr>
        </p:nvSpPr>
        <p:spPr>
          <a:xfrm>
            <a:off x="6460034" y="4204432"/>
            <a:ext cx="2914426" cy="1209828"/>
          </a:xfrm>
          <a:prstGeom prst="rect"/>
          <a:noFill/>
        </p:spPr>
        <p:txBody>
          <a:bodyPr anchor="t" anchorCtr="0" bIns="46800" lIns="90000" rIns="90000" rtlCol="0" tIns="46800" vert="horz" wrap="square">
            <a:normAutofit fontScale="90000"/>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技术风险：技术更新和知识产权保护可能对全球化战略的创新性和竞争力造成影响</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36" name="任意多边形: 形状 64"/>
          <p:cNvSpPr/>
          <p:nvPr>
            <p:custDataLst>
              <p:tags r:id="rId7"/>
            </p:custDataLst>
          </p:nvPr>
        </p:nvSpPr>
        <p:spPr>
          <a:xfrm rot="10800000">
            <a:off x="923425"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38" name="矩形 65"/>
          <p:cNvSpPr/>
          <p:nvPr>
            <p:custDataLst>
              <p:tags r:id="rId8"/>
            </p:custDataLst>
          </p:nvPr>
        </p:nvSpPr>
        <p:spPr>
          <a:xfrm>
            <a:off x="838200"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文本框 66"/>
          <p:cNvSpPr txBox="1"/>
          <p:nvPr>
            <p:custDataLst>
              <p:tags r:id="rId9"/>
            </p:custDataLst>
          </p:nvPr>
        </p:nvSpPr>
        <p:spPr>
          <a:xfrm>
            <a:off x="1124314" y="1804119"/>
            <a:ext cx="2914426" cy="1209828"/>
          </a:xfrm>
          <a:prstGeom prst="rect"/>
          <a:noFill/>
        </p:spPr>
        <p:txBody>
          <a:bodyPr anchor="t" anchorCtr="0" bIns="46800" lIns="90000" rIns="90000" rtlCol="0" tIns="46800" vert="horz" wrap="square">
            <a:normAutofit fontScale="90000"/>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政治风险：不同国家的政治环境、政策法规和国际关系可能对全球化战略产生影响</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42" name="任意多边形: 形状 68"/>
          <p:cNvSpPr/>
          <p:nvPr>
            <p:custDataLst>
              <p:tags r:id="rId10"/>
            </p:custDataLst>
          </p:nvPr>
        </p:nvSpPr>
        <p:spPr>
          <a:xfrm rot="10800000">
            <a:off x="4480978"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44" name="矩形 69"/>
          <p:cNvSpPr/>
          <p:nvPr>
            <p:custDataLst>
              <p:tags r:id="rId11"/>
            </p:custDataLst>
          </p:nvPr>
        </p:nvSpPr>
        <p:spPr>
          <a:xfrm>
            <a:off x="4395144" y="1846123"/>
            <a:ext cx="171469" cy="17278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文本框 70"/>
          <p:cNvSpPr txBox="1"/>
          <p:nvPr>
            <p:custDataLst>
              <p:tags r:id="rId12"/>
            </p:custDataLst>
          </p:nvPr>
        </p:nvSpPr>
        <p:spPr>
          <a:xfrm>
            <a:off x="4681258" y="1804119"/>
            <a:ext cx="2914426" cy="1209828"/>
          </a:xfrm>
          <a:prstGeom prst="rect"/>
          <a:noFill/>
        </p:spPr>
        <p:txBody>
          <a:bodyPr anchor="t" anchorCtr="0" bIns="46800" lIns="90000" rIns="90000" rtlCol="0" tIns="46800" vert="horz" wrap="square">
            <a:normAutofit fontScale="95556" lnSpcReduction="20000"/>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经济风险：全球经济波动、汇率波动和市场需求变化可能对全球化战略的盈利性和稳定性造成影响</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48" name="任意多边形: 形状 72"/>
          <p:cNvSpPr/>
          <p:nvPr>
            <p:custDataLst>
              <p:tags r:id="rId13"/>
            </p:custDataLst>
          </p:nvPr>
        </p:nvSpPr>
        <p:spPr>
          <a:xfrm rot="10800000">
            <a:off x="8038531" y="1501569"/>
            <a:ext cx="3315329" cy="21393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0" name="文本框 74"/>
          <p:cNvSpPr txBox="1"/>
          <p:nvPr>
            <p:custDataLst>
              <p:tags r:id="rId14"/>
            </p:custDataLst>
          </p:nvPr>
        </p:nvSpPr>
        <p:spPr>
          <a:xfrm>
            <a:off x="8238811" y="1804119"/>
            <a:ext cx="2914426" cy="1209828"/>
          </a:xfrm>
          <a:prstGeom prst="rect"/>
          <a:noFill/>
        </p:spPr>
        <p:txBody>
          <a:bodyPr anchor="t" anchorCtr="0" bIns="46800" lIns="90000" rIns="90000" rtlCol="0" tIns="46800" vert="horz" wrap="square">
            <a:normAutofit fontScale="90000"/>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文化风险：不同国家和地区的文化差异可能对全球化战略的执行和推广产生障碍</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52" name="矩形 73"/>
          <p:cNvSpPr/>
          <p:nvPr>
            <p:custDataLst>
              <p:tags r:id="rId15"/>
            </p:custDataLst>
          </p:nvPr>
        </p:nvSpPr>
        <p:spPr>
          <a:xfrm>
            <a:off x="7952697" y="1846123"/>
            <a:ext cx="171469" cy="17278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6" name="标题"/>
          <p:cNvSpPr>
            <a:spLocks noGrp="1"/>
          </p:cNvSpPr>
          <p:nvPr>
            <p:ph type="title"/>
            <p:custDataLst>
              <p:tags r:id="rId1"/>
            </p:custDataLst>
          </p:nvPr>
        </p:nvSpPr>
        <p:spPr>
          <a:xfrm>
            <a:off x="990691" y="2308321"/>
            <a:ext cx="7841673" cy="1152000"/>
          </a:xfrm>
        </p:spPr>
        <p:txBody>
          <a:bodyPr/>
          <a:p>
            <a:r>
              <a:rPr altLang="en-US" dirty="0" lang="zh-CN"/>
              <a:t>运营管理</a:t>
            </a:r>
            <a:endParaRPr altLang="en-US" dirty="0" lang="zh-CN"/>
          </a:p>
        </p:txBody>
      </p:sp>
      <p:sp>
        <p:nvSpPr>
          <p:cNvPr id="104918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0" name="标题 1"/>
          <p:cNvSpPr>
            <a:spLocks noGrp="1"/>
          </p:cNvSpPr>
          <p:nvPr>
            <p:ph type="title"/>
          </p:nvPr>
        </p:nvSpPr>
        <p:spPr/>
        <p:txBody>
          <a:bodyPr/>
          <a:p>
            <a:r>
              <a:rPr altLang="en-US" lang="zh-CN"/>
              <a:t>运营管理的定义与重要性</a:t>
            </a:r>
            <a:endParaRPr altLang="en-US" lang="zh-CN"/>
          </a:p>
        </p:txBody>
      </p:sp>
      <p:sp>
        <p:nvSpPr>
          <p:cNvPr id="1049252" name="内容占位符 2"/>
          <p:cNvSpPr>
            <a:spLocks noGrp="1"/>
          </p:cNvSpPr>
          <p:nvPr>
            <p:ph idx="1"/>
          </p:nvPr>
        </p:nvSpPr>
        <p:spPr/>
        <p:txBody>
          <a:bodyPr>
            <a:normAutofit fontScale="55000"/>
          </a:bodyPr>
          <a:p>
            <a:r>
              <a:rPr altLang="en-US" lang="zh-CN"/>
              <a:t>定义：运营管理是对企业生产、服务、销售等核心业务过程的管理，旨在提高效率和效益，实现企业战略目标。</a:t>
            </a:r>
            <a:endParaRPr altLang="en-US" lang="zh-CN"/>
          </a:p>
          <a:p>
            <a:r>
              <a:rPr altLang="en-US" lang="zh-CN"/>
              <a:t>重要性：运营管理是企业实现战略目标的重要手段，对于提高企业竞争力、降低成本、提高产品质量和服务水平具有重要意义。  我正在写一份主题为“企业管理的全球化战略与运营管理”的PPT,现在准备介绍“全球化战略”，请帮我生成“全球化战略的定义与重要性”为标题的内容 全球化战略的定义与重要性</a:t>
            </a:r>
            <a:endParaRPr altLang="en-US" lang="zh-CN"/>
          </a:p>
          <a:p>
            <a:pPr lvl="1"/>
            <a:r>
              <a:rPr altLang="en-US" lang="zh-CN"/>
              <a:t>我正在写一份主题为“企业管理的全球化战略与运营管理”的PPT,现在准备介绍“全球化战略”，请帮我生成“全球化战略的定义与重要性”为标题的内容</a:t>
            </a:r>
            <a:endParaRPr altLang="en-US" lang="zh-CN"/>
          </a:p>
          <a:p>
            <a:pPr lvl="1"/>
            <a:r>
              <a:rPr altLang="en-US" lang="zh-CN"/>
              <a:t>全球化战略的定义与重要性</a:t>
            </a:r>
            <a:endParaRPr altLang="en-US" lang="zh-CN"/>
          </a:p>
          <a:p>
            <a:r>
              <a:rPr altLang="en-US" lang="zh-CN"/>
              <a:t>定义：全球化战略是企业为了实现全球范围内的竞争优势，而制定和实施的一系列具有全局性、长远性的战略规划。</a:t>
            </a:r>
            <a:endParaRPr altLang="en-US" lang="zh-CN"/>
          </a:p>
          <a:p>
            <a:r>
              <a:rPr altLang="en-US" lang="zh-CN"/>
              <a:t>重要性：全球化战略有助于企业拓展市场、获取资源、降低成本、提高品牌影响力，进而提升企业的整体竞争力和可持续发展能力。  我正在写一份主题为“企业管理的全球化战略与运营管理”的PPT,现在准备介绍“全球化战略的制定与实施”，请帮我生成“制定全球化战略的步骤”为标题的内容 制定全球化战略的步骤</a:t>
            </a:r>
            <a:endParaRPr altLang="en-US" lang="zh-CN"/>
          </a:p>
          <a:p>
            <a:pPr lvl="1"/>
            <a:r>
              <a:rPr altLang="en-US" lang="zh-CN"/>
              <a:t>我正在写一份主题为“企业管理的全球化战略与运营管理”的PPT,现在准备介绍“全球化战略的制定与实施”，请帮我生成“制定全球化战略的步骤”为标题的内容</a:t>
            </a:r>
            <a:endParaRPr altLang="en-US" lang="zh-CN"/>
          </a:p>
          <a:p>
            <a:pPr lvl="1"/>
            <a:r>
              <a:rPr altLang="en-US" lang="zh-CN"/>
              <a:t>制定全球化战略的步骤</a:t>
            </a:r>
            <a:endParaRPr altLang="en-US" lang="zh-CN"/>
          </a:p>
          <a:p>
            <a:r>
              <a:rPr altLang="en-US" lang="zh-CN"/>
              <a:t>明确企业愿景和使命：明确企业的长期发展目标和核心价值观，为制定全球化战略提供指导。</a:t>
            </a:r>
            <a:endParaRPr altLang="en-US" lang="zh-CN"/>
          </a:p>
          <a:p>
            <a:r>
              <a:rPr altLang="en-US" lang="zh-CN"/>
              <a:t>分析全球市场环境：对全球市场进行深入调研和分析，了解市场需求、竞争态势、政策法规等因素。</a:t>
            </a:r>
            <a:endParaRPr altLang="en-US" lang="zh-CN"/>
          </a:p>
          <a:p>
            <a:r>
              <a:rPr altLang="en-US" lang="zh-CN"/>
              <a:t>确定战略目标：根据企业愿景和使命，结合市场环境分析，制定具体的战略目标。</a:t>
            </a:r>
            <a:endParaRPr altLang="en-US" lang="zh-CN"/>
          </a:p>
          <a:p>
            <a:r>
              <a:rPr altLang="en-US" lang="zh-CN"/>
              <a:t>制定战略方案：根据战略目标，制定具体的战略方案，包括市场拓展、资源配置、品牌建设等方面。</a:t>
            </a:r>
            <a:endParaRPr altLang="en-US" lang="zh-CN"/>
          </a:p>
          <a:p>
            <a:r>
              <a:rPr altLang="en-US" lang="zh-CN"/>
              <a:t>实施与监控：将战略方案付诸实践，并对实施过程进行监控和调整，确保战略目标的实现。</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6" name="标题 1"/>
          <p:cNvSpPr>
            <a:spLocks noGrp="1"/>
          </p:cNvSpPr>
          <p:nvPr>
            <p:ph type="title"/>
          </p:nvPr>
        </p:nvSpPr>
        <p:spPr/>
        <p:txBody>
          <a:bodyPr/>
          <a:p>
            <a:r>
              <a:rPr altLang="en-US" lang="zh-CN"/>
              <a:t>运营管理的核心要素</a:t>
            </a:r>
            <a:endParaRPr altLang="en-US" lang="zh-CN"/>
          </a:p>
        </p:txBody>
      </p:sp>
      <p:sp>
        <p:nvSpPr>
          <p:cNvPr id="1049288" name="圆角矩形 3"/>
          <p:cNvSpPr/>
          <p:nvPr>
            <p:custDataLst>
              <p:tags r:id="rId1"/>
            </p:custDataLst>
          </p:nvPr>
        </p:nvSpPr>
        <p:spPr>
          <a:xfrm rot="16200000">
            <a:off x="2853206" y="1221810"/>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0" name="圆角矩形 4"/>
          <p:cNvSpPr/>
          <p:nvPr>
            <p:custDataLst>
              <p:tags r:id="rId2"/>
            </p:custDataLst>
          </p:nvPr>
        </p:nvSpPr>
        <p:spPr>
          <a:xfrm rot="16200000">
            <a:off x="2853206" y="-124616"/>
            <a:ext cx="1076141" cy="51047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2" name="圆角矩形 11"/>
          <p:cNvSpPr/>
          <p:nvPr>
            <p:custDataLst>
              <p:tags r:id="rId3"/>
            </p:custDataLst>
          </p:nvPr>
        </p:nvSpPr>
        <p:spPr>
          <a:xfrm rot="16200000">
            <a:off x="8263012" y="-127706"/>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4" name="圆角矩形 10"/>
          <p:cNvSpPr/>
          <p:nvPr>
            <p:custDataLst>
              <p:tags r:id="rId4"/>
            </p:custDataLst>
          </p:nvPr>
        </p:nvSpPr>
        <p:spPr>
          <a:xfrm rot="16200000">
            <a:off x="2853206" y="2564530"/>
            <a:ext cx="1076141" cy="51047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31"/>
          <p:cNvSpPr/>
          <p:nvPr>
            <p:custDataLst>
              <p:tags r:id="rId5"/>
            </p:custDataLst>
          </p:nvPr>
        </p:nvSpPr>
        <p:spPr>
          <a:xfrm rot="16200000">
            <a:off x="8263012" y="1217485"/>
            <a:ext cx="1076141" cy="510514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8" name="圆角矩形 34"/>
          <p:cNvSpPr/>
          <p:nvPr>
            <p:custDataLst>
              <p:tags r:id="rId6"/>
            </p:custDataLst>
          </p:nvPr>
        </p:nvSpPr>
        <p:spPr>
          <a:xfrm rot="16200000">
            <a:off x="8263012" y="2562676"/>
            <a:ext cx="1076141" cy="510514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文本框 5"/>
          <p:cNvSpPr txBox="1"/>
          <p:nvPr>
            <p:custDataLst>
              <p:tags r:id="rId7"/>
            </p:custDataLst>
          </p:nvPr>
        </p:nvSpPr>
        <p:spPr>
          <a:xfrm>
            <a:off x="6434615" y="4578300"/>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市场营销：制定市场营销策略，提高产品知名度和市场占有率</a:t>
            </a:r>
            <a:endParaRPr altLang="en-US" dirty="0" sz="2000" lang="zh-CN">
              <a:latin typeface="+mn-ea"/>
              <a:ea typeface="+mn-ea"/>
            </a:endParaRPr>
          </a:p>
        </p:txBody>
      </p:sp>
      <p:sp>
        <p:nvSpPr>
          <p:cNvPr id="1049302" name="文本框 6"/>
          <p:cNvSpPr txBox="1"/>
          <p:nvPr>
            <p:custDataLst>
              <p:tags r:id="rId8"/>
            </p:custDataLst>
          </p:nvPr>
        </p:nvSpPr>
        <p:spPr>
          <a:xfrm>
            <a:off x="6434615" y="3233109"/>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人力资源管理：建立高效的人力资源管理体系，提高员工素质和工作效率</a:t>
            </a:r>
            <a:endParaRPr altLang="en-US" dirty="0" sz="2000" lang="zh-CN">
              <a:latin typeface="+mn-ea"/>
              <a:ea typeface="+mn-ea"/>
            </a:endParaRPr>
          </a:p>
        </p:txBody>
      </p:sp>
      <p:sp>
        <p:nvSpPr>
          <p:cNvPr id="1049304" name="文本框 13"/>
          <p:cNvSpPr txBox="1"/>
          <p:nvPr>
            <p:custDataLst>
              <p:tags r:id="rId9"/>
            </p:custDataLst>
          </p:nvPr>
        </p:nvSpPr>
        <p:spPr>
          <a:xfrm>
            <a:off x="1024809" y="4578918"/>
            <a:ext cx="4890426" cy="1076141"/>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成本控制：通过降低成本、提高效率等方式，实现成本控制</a:t>
            </a:r>
            <a:endParaRPr altLang="en-US" dirty="0" sz="2000" lang="zh-CN">
              <a:latin typeface="+mn-ea"/>
              <a:ea typeface="+mn-ea"/>
            </a:endParaRPr>
          </a:p>
        </p:txBody>
      </p:sp>
      <p:sp>
        <p:nvSpPr>
          <p:cNvPr id="1049306" name="文本框 14"/>
          <p:cNvSpPr txBox="1"/>
          <p:nvPr>
            <p:custDataLst>
              <p:tags r:id="rId10"/>
            </p:custDataLst>
          </p:nvPr>
        </p:nvSpPr>
        <p:spPr>
          <a:xfrm>
            <a:off x="6434615" y="1887918"/>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供应链管理：优化供应链，确保原材料、零部件等的供应及时、稳定</a:t>
            </a:r>
            <a:endParaRPr altLang="en-US" dirty="0" sz="2000" lang="zh-CN">
              <a:latin typeface="+mn-ea"/>
              <a:ea typeface="+mn-ea"/>
            </a:endParaRPr>
          </a:p>
        </p:txBody>
      </p:sp>
      <p:sp>
        <p:nvSpPr>
          <p:cNvPr id="1049308" name="文本框 15"/>
          <p:cNvSpPr txBox="1"/>
          <p:nvPr>
            <p:custDataLst>
              <p:tags r:id="rId11"/>
            </p:custDataLst>
          </p:nvPr>
        </p:nvSpPr>
        <p:spPr>
          <a:xfrm>
            <a:off x="1024809" y="1889772"/>
            <a:ext cx="4890426" cy="1076141"/>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生产计划：制定生产计划，确保生产进度和产品质量</a:t>
            </a:r>
            <a:endParaRPr altLang="en-US" dirty="0" sz="2000" lang="zh-CN">
              <a:latin typeface="+mn-ea"/>
              <a:ea typeface="+mn-ea"/>
            </a:endParaRPr>
          </a:p>
        </p:txBody>
      </p:sp>
      <p:sp>
        <p:nvSpPr>
          <p:cNvPr id="1049310" name="文本框 16"/>
          <p:cNvSpPr txBox="1"/>
          <p:nvPr>
            <p:custDataLst>
              <p:tags r:id="rId12"/>
            </p:custDataLst>
          </p:nvPr>
        </p:nvSpPr>
        <p:spPr>
          <a:xfrm>
            <a:off x="1024809" y="3237434"/>
            <a:ext cx="4890426" cy="107525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质量管理：建立质量管理体系，确保产品质量符合标准</a:t>
            </a:r>
            <a:endParaRPr altLang="en-US" dirty="0" sz="2000" lang="zh-CN">
              <a:latin typeface="+mn-ea"/>
              <a:ea typeface="+mn-ea"/>
            </a:endParaRPr>
          </a:p>
        </p:txBody>
      </p:sp>
      <p:sp>
        <p:nvSpPr>
          <p:cNvPr id="1049312" name="圆角矩形 7"/>
          <p:cNvSpPr/>
          <p:nvPr>
            <p:custDataLst>
              <p:tags r:id="rId13"/>
            </p:custDataLst>
          </p:nvPr>
        </p:nvSpPr>
        <p:spPr>
          <a:xfrm rot="16200000">
            <a:off x="357466" y="3717551"/>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4" name="圆角矩形 8"/>
          <p:cNvSpPr/>
          <p:nvPr>
            <p:custDataLst>
              <p:tags r:id="rId14"/>
            </p:custDataLst>
          </p:nvPr>
        </p:nvSpPr>
        <p:spPr>
          <a:xfrm rot="16200000">
            <a:off x="357466" y="2371124"/>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6" name="圆角矩形 12"/>
          <p:cNvSpPr/>
          <p:nvPr>
            <p:custDataLst>
              <p:tags r:id="rId15"/>
            </p:custDataLst>
          </p:nvPr>
        </p:nvSpPr>
        <p:spPr>
          <a:xfrm rot="16200000">
            <a:off x="5767272" y="2368652"/>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8" name="圆角矩形 27"/>
          <p:cNvSpPr/>
          <p:nvPr>
            <p:custDataLst>
              <p:tags r:id="rId16"/>
            </p:custDataLst>
          </p:nvPr>
        </p:nvSpPr>
        <p:spPr>
          <a:xfrm rot="16200000">
            <a:off x="357466" y="5059652"/>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0" name="圆角矩形 32"/>
          <p:cNvSpPr/>
          <p:nvPr>
            <p:custDataLst>
              <p:tags r:id="rId17"/>
            </p:custDataLst>
          </p:nvPr>
        </p:nvSpPr>
        <p:spPr>
          <a:xfrm rot="16200000">
            <a:off x="5767272" y="3713843"/>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2" name="圆角矩形 35"/>
          <p:cNvSpPr/>
          <p:nvPr>
            <p:custDataLst>
              <p:tags r:id="rId18"/>
            </p:custDataLst>
          </p:nvPr>
        </p:nvSpPr>
        <p:spPr>
          <a:xfrm rot="16200000">
            <a:off x="5767272" y="5059034"/>
            <a:ext cx="1074370" cy="11246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6" name="标题 1"/>
          <p:cNvSpPr>
            <a:spLocks noGrp="1"/>
          </p:cNvSpPr>
          <p:nvPr>
            <p:ph type="title"/>
          </p:nvPr>
        </p:nvSpPr>
        <p:spPr/>
        <p:txBody>
          <a:bodyPr/>
          <a:p>
            <a:r>
              <a:rPr altLang="en-US" lang="zh-CN"/>
              <a:t>运营管理的流程与工具</a:t>
            </a:r>
            <a:endParaRPr altLang="en-US" lang="zh-CN"/>
          </a:p>
        </p:txBody>
      </p:sp>
      <p:sp>
        <p:nvSpPr>
          <p:cNvPr id="104935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目标：提高效率、降低成本、优化资源配置</a:t>
            </a:r>
            <a:endParaRPr altLang="en-US" dirty="0" sz="2400" lang="zh-CN">
              <a:latin typeface="+mn-ea"/>
              <a:ea typeface="+mn-ea"/>
            </a:endParaRPr>
          </a:p>
        </p:txBody>
      </p:sp>
      <p:sp>
        <p:nvSpPr>
          <p:cNvPr id="104937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实践应用：结合企业实际情况，选择合适的流程与工具</a:t>
            </a:r>
            <a:endParaRPr altLang="en-US" dirty="0" sz="2400" lang="zh-CN">
              <a:latin typeface="+mn-ea"/>
              <a:ea typeface="+mn-ea"/>
            </a:endParaRPr>
          </a:p>
        </p:txBody>
      </p:sp>
      <p:sp>
        <p:nvSpPr>
          <p:cNvPr id="104937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流程：制定计划、组织资源、实施控制、持续改进</a:t>
            </a:r>
            <a:endParaRPr altLang="en-US" dirty="0" sz="2400" lang="zh-CN">
              <a:latin typeface="+mn-ea"/>
              <a:ea typeface="+mn-ea"/>
            </a:endParaRPr>
          </a:p>
        </p:txBody>
      </p:sp>
      <p:sp>
        <p:nvSpPr>
          <p:cNvPr id="104938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工具：流程图、甘特图、看板管理等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14" name="标题 1"/>
          <p:cNvSpPr>
            <a:spLocks noGrp="1"/>
          </p:cNvSpPr>
          <p:nvPr>
            <p:ph type="title"/>
          </p:nvPr>
        </p:nvSpPr>
        <p:spPr/>
        <p:txBody>
          <a:bodyPr/>
          <a:p>
            <a:r>
              <a:rPr altLang="en-US" lang="zh-CN"/>
              <a:t>运营管理的优化与创新</a:t>
            </a:r>
            <a:endParaRPr altLang="en-US" lang="zh-CN"/>
          </a:p>
        </p:txBody>
      </p:sp>
      <p:sp>
        <p:nvSpPr>
          <p:cNvPr id="10494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优化运营流程：通过流程再造、精益生产等方式提高运营效率</a:t>
            </a:r>
            <a:endParaRPr altLang="en-US" dirty="0" sz="2000" lang="zh-CN" spc="150">
              <a:solidFill>
                <a:schemeClr val="tx1">
                  <a:lumMod val="85000"/>
                  <a:lumOff val="15000"/>
                </a:schemeClr>
              </a:solidFill>
              <a:latin typeface="+mn-ea"/>
              <a:sym typeface="+mn-ea"/>
            </a:endParaRPr>
          </a:p>
        </p:txBody>
      </p:sp>
      <p:sp>
        <p:nvSpPr>
          <p:cNvPr id="10494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创新运营模式：探索新的商业模式、运营策略，以适应市场变化</a:t>
            </a:r>
            <a:endParaRPr altLang="en-US" dirty="0" sz="2000" lang="zh-CN" spc="150">
              <a:solidFill>
                <a:schemeClr val="tx1">
                  <a:lumMod val="85000"/>
                  <a:lumOff val="15000"/>
                </a:schemeClr>
              </a:solidFill>
              <a:latin typeface="+mn-ea"/>
              <a:sym typeface="+mn-ea"/>
            </a:endParaRPr>
          </a:p>
        </p:txBody>
      </p:sp>
      <p:sp>
        <p:nvSpPr>
          <p:cNvPr id="10494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数字化运营：利用大数据、人工智能等技术手段提升运营水平</a:t>
            </a:r>
            <a:endParaRPr altLang="en-US" dirty="0" sz="2000" lang="zh-CN" spc="150">
              <a:solidFill>
                <a:schemeClr val="tx1">
                  <a:lumMod val="85000"/>
                  <a:lumOff val="15000"/>
                </a:schemeClr>
              </a:solidFill>
              <a:latin typeface="+mn-ea"/>
              <a:sym typeface="+mn-ea"/>
            </a:endParaRPr>
          </a:p>
        </p:txBody>
      </p:sp>
      <p:sp>
        <p:nvSpPr>
          <p:cNvPr id="10494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持续改进：不断寻求改进运营管理的机会和方法，实现持续优化和创新</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2"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全球化战略与运营管理的关系</a:t>
            </a:r>
            <a:endParaRPr altLang="en-US" dirty="0" lang="zh-CN"/>
          </a:p>
        </p:txBody>
      </p:sp>
      <p:sp>
        <p:nvSpPr>
          <p:cNvPr id="104947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6" name="标题 1"/>
          <p:cNvSpPr>
            <a:spLocks noGrp="1"/>
          </p:cNvSpPr>
          <p:nvPr>
            <p:ph type="title"/>
          </p:nvPr>
        </p:nvSpPr>
        <p:spPr/>
        <p:txBody>
          <a:bodyPr/>
          <a:p>
            <a:r>
              <a:rPr altLang="en-US" lang="zh-CN"/>
              <a:t>全球化战略对运营管理的影响</a:t>
            </a:r>
            <a:endParaRPr altLang="en-US" lang="zh-CN"/>
          </a:p>
        </p:txBody>
      </p:sp>
      <p:sp>
        <p:nvSpPr>
          <p:cNvPr id="10495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全球化战略对运营管理的挑战：全球化战略的实施需要企业具备跨文化、跨地域的管理能力，这对企业的运营管理提出了更高的要求。</a:t>
            </a:r>
            <a:endParaRPr altLang="zh-CN" dirty="0" lang="en-US">
              <a:solidFill>
                <a:schemeClr val="dk1">
                  <a:lumMod val="80000"/>
                  <a:lumOff val="20000"/>
                </a:schemeClr>
              </a:solidFill>
              <a:latin typeface="+mn-ea"/>
              <a:sym typeface="+mn-ea"/>
            </a:endParaRPr>
          </a:p>
        </p:txBody>
      </p:sp>
      <p:sp>
        <p:nvSpPr>
          <p:cNvPr id="10495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全球化战略与运营管理的关系：全球化战略是企业发展的方向和目标，而运营管理则是实现这些目标的具体手段。</a:t>
            </a:r>
            <a:endParaRPr altLang="en-US" dirty="0" lang="zh-CN">
              <a:solidFill>
                <a:schemeClr val="dk1">
                  <a:lumMod val="80000"/>
                  <a:lumOff val="20000"/>
                </a:schemeClr>
              </a:solidFill>
              <a:latin typeface="+mn-ea"/>
              <a:sym typeface="+mn-ea"/>
            </a:endParaRPr>
          </a:p>
        </p:txBody>
      </p:sp>
      <p:sp>
        <p:nvSpPr>
          <p:cNvPr id="10495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全球化战略对运营管理的影响：全球化战略的制定和实施需要考虑到不同国家和地区的文化、经济、政治等因素，这些因素会对企业的运营管理产生影响。</a:t>
            </a:r>
            <a:endParaRPr altLang="en-US" dirty="0" lang="zh-CN">
              <a:solidFill>
                <a:schemeClr val="dk1">
                  <a:lumMod val="80000"/>
                  <a:lumOff val="20000"/>
                </a:schemeClr>
              </a:solidFill>
              <a:latin typeface="+mn-ea"/>
              <a:sym typeface="+mn-ea"/>
            </a:endParaRPr>
          </a:p>
        </p:txBody>
      </p:sp>
      <p:sp>
        <p:nvSpPr>
          <p:cNvPr id="10495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全球化战略对运营管理的机遇：通过全球化战略的实施，企业可以拓展市场、提高品牌知名度、降低成本等，这些都会对企业的运营管理带来机遇。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运营管理在全球化战略中的作用</a:t>
            </a:r>
            <a:endParaRPr altLang="en-US" lang="zh-CN"/>
          </a:p>
        </p:txBody>
      </p:sp>
      <p:sp>
        <p:nvSpPr>
          <p:cNvPr id="10496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全球化战略的制定与实施需要运营管理的支持</a:t>
            </a:r>
            <a:endParaRPr altLang="en-US" dirty="0" sz="1200" lang="zh-CN" spc="150">
              <a:solidFill>
                <a:schemeClr val="tx1">
                  <a:lumMod val="65000"/>
                  <a:lumOff val="35000"/>
                </a:schemeClr>
              </a:solidFill>
              <a:latin typeface="+mn-ea"/>
              <a:sym typeface="+mn-ea"/>
            </a:endParaRPr>
          </a:p>
        </p:txBody>
      </p:sp>
      <p:sp>
        <p:nvSpPr>
          <p:cNvPr id="10496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运营管理能够提高企业在全球范围内的竞争力</a:t>
            </a:r>
            <a:endParaRPr altLang="en-US" dirty="0" sz="1200" lang="zh-CN" spc="150">
              <a:solidFill>
                <a:schemeClr val="tx1">
                  <a:lumMod val="65000"/>
                  <a:lumOff val="35000"/>
                </a:schemeClr>
              </a:solidFill>
              <a:latin typeface="+mn-ea"/>
              <a:sym typeface="+mn-ea"/>
            </a:endParaRPr>
          </a:p>
        </p:txBody>
      </p:sp>
      <p:sp>
        <p:nvSpPr>
          <p:cNvPr id="10496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全球化战略需要与运营管理相互配合，以实现企业的长期发展</a:t>
            </a:r>
            <a:endParaRPr altLang="en-US" dirty="0" sz="1200" lang="zh-CN" spc="150">
              <a:solidFill>
                <a:schemeClr val="tx1">
                  <a:lumMod val="65000"/>
                  <a:lumOff val="35000"/>
                </a:schemeClr>
              </a:solidFill>
              <a:latin typeface="+mn-ea"/>
              <a:sym typeface="+mn-ea"/>
            </a:endParaRPr>
          </a:p>
        </p:txBody>
      </p:sp>
      <p:sp>
        <p:nvSpPr>
          <p:cNvPr id="10496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运营管理在全球化战略中具有重要地位，是企业成功的关键因素之一</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44" name="标题 1"/>
          <p:cNvSpPr>
            <a:spLocks noGrp="1"/>
          </p:cNvSpPr>
          <p:nvPr>
            <p:ph type="title"/>
          </p:nvPr>
        </p:nvSpPr>
        <p:spPr/>
        <p:txBody>
          <a:bodyPr/>
          <a:p>
            <a:r>
              <a:rPr altLang="en-US" lang="zh-CN"/>
              <a:t>全球化战略与运营管理的协同发展</a:t>
            </a:r>
            <a:endParaRPr altLang="en-US" lang="zh-CN"/>
          </a:p>
        </p:txBody>
      </p:sp>
      <p:sp>
        <p:nvSpPr>
          <p:cNvPr id="104964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全球化战略与运营管理的协同发展策略</a:t>
            </a:r>
            <a:endParaRPr altLang="en-US" dirty="0" sz="2400" lang="zh-CN">
              <a:latin typeface="+mn-ea"/>
              <a:ea typeface="+mn-ea"/>
            </a:endParaRPr>
          </a:p>
        </p:txBody>
      </p:sp>
      <p:sp>
        <p:nvSpPr>
          <p:cNvPr id="104966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全球化战略与运营管理的实践案例</a:t>
            </a:r>
            <a:endParaRPr altLang="en-US" dirty="0" sz="2400" lang="zh-CN">
              <a:latin typeface="+mn-ea"/>
              <a:ea typeface="+mn-ea"/>
            </a:endParaRPr>
          </a:p>
        </p:txBody>
      </p:sp>
      <p:sp>
        <p:nvSpPr>
          <p:cNvPr id="104966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全球化战略与运营管理的定义和重要性</a:t>
            </a:r>
            <a:endParaRPr altLang="en-US" dirty="0" sz="2400" lang="zh-CN">
              <a:latin typeface="+mn-ea"/>
              <a:ea typeface="+mn-ea"/>
            </a:endParaRPr>
          </a:p>
        </p:txBody>
      </p:sp>
      <p:sp>
        <p:nvSpPr>
          <p:cNvPr id="104966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全球化战略与运营管理的关系</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全球化战略与运营管理的未来趋势</a:t>
            </a:r>
            <a:endParaRPr altLang="en-US" lang="zh-CN"/>
          </a:p>
        </p:txBody>
      </p:sp>
      <p:sp>
        <p:nvSpPr>
          <p:cNvPr id="104970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2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数字化转型：利用大数据、人工智能等技术提升运营效率</a:t>
            </a:r>
            <a:endParaRPr altLang="en-US" dirty="0" sz="1200" lang="zh-CN" spc="150">
              <a:solidFill>
                <a:schemeClr val="tx1">
                  <a:lumMod val="65000"/>
                  <a:lumOff val="35000"/>
                </a:schemeClr>
              </a:solidFill>
              <a:latin typeface="+mn-ea"/>
              <a:sym typeface="+mn-ea"/>
            </a:endParaRPr>
          </a:p>
        </p:txBody>
      </p:sp>
      <p:sp>
        <p:nvSpPr>
          <p:cNvPr id="104974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可持续发展：注重环境保护和社会责任，实现可持续发展</a:t>
            </a:r>
            <a:endParaRPr altLang="en-US" dirty="0" sz="1200" lang="zh-CN" spc="150">
              <a:solidFill>
                <a:schemeClr val="tx1">
                  <a:lumMod val="65000"/>
                  <a:lumOff val="35000"/>
                </a:schemeClr>
              </a:solidFill>
              <a:latin typeface="+mn-ea"/>
              <a:sym typeface="+mn-ea"/>
            </a:endParaRPr>
          </a:p>
        </p:txBody>
      </p:sp>
      <p:sp>
        <p:nvSpPr>
          <p:cNvPr id="104974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本地化运营：关注当地市场需求和文化，实现本土化运营</a:t>
            </a:r>
            <a:endParaRPr altLang="en-US" dirty="0" sz="1200" lang="zh-CN" spc="150">
              <a:solidFill>
                <a:schemeClr val="tx1">
                  <a:lumMod val="65000"/>
                  <a:lumOff val="35000"/>
                </a:schemeClr>
              </a:solidFill>
              <a:latin typeface="+mn-ea"/>
              <a:sym typeface="+mn-ea"/>
            </a:endParaRPr>
          </a:p>
        </p:txBody>
      </p:sp>
      <p:sp>
        <p:nvSpPr>
          <p:cNvPr id="104974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供应链协同：实现全球供应链的优化和整合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0" name="标题"/>
          <p:cNvSpPr>
            <a:spLocks noGrp="1"/>
          </p:cNvSpPr>
          <p:nvPr>
            <p:ph type="title"/>
            <p:custDataLst>
              <p:tags r:id="rId1"/>
            </p:custDataLst>
          </p:nvPr>
        </p:nvSpPr>
        <p:spPr>
          <a:xfrm>
            <a:off x="990691" y="2308321"/>
            <a:ext cx="7841673" cy="1152000"/>
          </a:xfrm>
        </p:spPr>
        <p:txBody>
          <a:bodyPr/>
          <a:p>
            <a:r>
              <a:rPr altLang="en-US" dirty="0" lang="zh-CN"/>
              <a:t>企业管理的实践案例</a:t>
            </a:r>
            <a:endParaRPr altLang="en-US" dirty="0" lang="zh-CN"/>
          </a:p>
        </p:txBody>
      </p:sp>
      <p:sp>
        <p:nvSpPr>
          <p:cNvPr id="104978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全球化战略成功的企业案例</a:t>
            </a:r>
            <a:endParaRPr altLang="en-US" lang="zh-CN"/>
          </a:p>
        </p:txBody>
      </p:sp>
      <p:sp>
        <p:nvSpPr>
          <p:cNvPr id="10498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华为：全球化战略布局，拓展海外市场</a:t>
            </a:r>
            <a:endParaRPr altLang="en-US" dirty="0" sz="2000" lang="zh-CN" spc="150">
              <a:solidFill>
                <a:schemeClr val="tx1">
                  <a:lumMod val="75000"/>
                  <a:lumOff val="25000"/>
                </a:schemeClr>
              </a:solidFill>
              <a:latin typeface="+mn-ea"/>
              <a:sym typeface="+mn-ea"/>
            </a:endParaRPr>
          </a:p>
        </p:txBody>
      </p:sp>
      <p:sp>
        <p:nvSpPr>
          <p:cNvPr id="10498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阿里巴巴：借助互联网平台，实现全球化运营</a:t>
            </a:r>
            <a:endParaRPr altLang="en-US" dirty="0" sz="2000" lang="zh-CN" spc="150">
              <a:solidFill>
                <a:schemeClr val="tx1">
                  <a:lumMod val="75000"/>
                  <a:lumOff val="25000"/>
                </a:schemeClr>
              </a:solidFill>
              <a:latin typeface="+mn-ea"/>
              <a:sym typeface="+mn-ea"/>
            </a:endParaRPr>
          </a:p>
        </p:txBody>
      </p:sp>
      <p:sp>
        <p:nvSpPr>
          <p:cNvPr id="10498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苹果：以创新为核心，打造全球化品牌</a:t>
            </a:r>
            <a:endParaRPr altLang="en-US" dirty="0" sz="2000" lang="zh-CN" spc="150">
              <a:solidFill>
                <a:schemeClr val="tx1">
                  <a:lumMod val="75000"/>
                  <a:lumOff val="25000"/>
                </a:schemeClr>
              </a:solidFill>
              <a:latin typeface="+mn-ea"/>
              <a:sym typeface="+mn-ea"/>
            </a:endParaRPr>
          </a:p>
        </p:txBody>
      </p:sp>
      <p:sp>
        <p:nvSpPr>
          <p:cNvPr id="10498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特斯拉：颠覆传统汽车行业，引领全球电动汽车市场</a:t>
            </a:r>
            <a:endParaRPr altLang="en-US" dirty="0" sz="2000" lang="zh-CN" spc="150">
              <a:solidFill>
                <a:schemeClr val="tx1">
                  <a:lumMod val="75000"/>
                  <a:lumOff val="25000"/>
                </a:schemeClr>
              </a:solidFill>
              <a:latin typeface="+mn-ea"/>
              <a:sym typeface="+mn-ea"/>
            </a:endParaRPr>
          </a:p>
        </p:txBody>
      </p:sp>
      <p:sp>
        <p:nvSpPr>
          <p:cNvPr id="10498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02" name="标题 1"/>
          <p:cNvSpPr>
            <a:spLocks noGrp="1"/>
          </p:cNvSpPr>
          <p:nvPr>
            <p:ph type="title"/>
          </p:nvPr>
        </p:nvSpPr>
        <p:spPr/>
        <p:txBody>
          <a:bodyPr/>
          <a:p>
            <a:r>
              <a:rPr altLang="en-US" lang="zh-CN"/>
              <a:t>运营管理优秀的企业案例</a:t>
            </a:r>
            <a:endParaRPr altLang="en-US" lang="zh-CN"/>
          </a:p>
        </p:txBody>
      </p:sp>
      <p:sp>
        <p:nvSpPr>
          <p:cNvPr id="10499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华为：通过高效的供应链管理和物流运作，实现快速响应市场变化和客户需求</a:t>
            </a:r>
            <a:endParaRPr altLang="en-US" dirty="0" sz="2000" lang="zh-CN" spc="150">
              <a:solidFill>
                <a:schemeClr val="tx1">
                  <a:lumMod val="85000"/>
                  <a:lumOff val="15000"/>
                </a:schemeClr>
              </a:solidFill>
              <a:latin typeface="+mn-ea"/>
              <a:sym typeface="+mn-ea"/>
            </a:endParaRPr>
          </a:p>
        </p:txBody>
      </p:sp>
      <p:sp>
        <p:nvSpPr>
          <p:cNvPr id="10499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阿里巴巴：通过数字化转型和智能化升级，提高运营效率和客户满意度</a:t>
            </a:r>
            <a:endParaRPr altLang="en-US" dirty="0" sz="2000" lang="zh-CN" spc="150">
              <a:solidFill>
                <a:schemeClr val="tx1">
                  <a:lumMod val="85000"/>
                  <a:lumOff val="15000"/>
                </a:schemeClr>
              </a:solidFill>
              <a:latin typeface="+mn-ea"/>
              <a:sym typeface="+mn-ea"/>
            </a:endParaRPr>
          </a:p>
        </p:txBody>
      </p:sp>
      <p:sp>
        <p:nvSpPr>
          <p:cNvPr id="10499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京东：通过精细化管理和智能化运营，实现供应链的优化和成本的降低</a:t>
            </a:r>
            <a:endParaRPr altLang="en-US" dirty="0" sz="2000" lang="zh-CN" spc="150">
              <a:solidFill>
                <a:schemeClr val="tx1">
                  <a:lumMod val="85000"/>
                  <a:lumOff val="15000"/>
                </a:schemeClr>
              </a:solidFill>
              <a:latin typeface="+mn-ea"/>
              <a:sym typeface="+mn-ea"/>
            </a:endParaRPr>
          </a:p>
        </p:txBody>
      </p:sp>
      <p:sp>
        <p:nvSpPr>
          <p:cNvPr id="10499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腾讯：通过数据驱动和智能化决策，提高运营效率和用户体验</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0" name="标题 1"/>
          <p:cNvSpPr>
            <a:spLocks noGrp="1"/>
          </p:cNvSpPr>
          <p:nvPr>
            <p:ph type="title"/>
          </p:nvPr>
        </p:nvSpPr>
        <p:spPr/>
        <p:txBody>
          <a:bodyPr>
            <a:normAutofit fontScale="96818"/>
          </a:bodyPr>
          <a:p>
            <a:r>
              <a:rPr altLang="en-US" lang="zh-CN"/>
              <a:t>全球化战略与运营管理协同发展的企业案例</a:t>
            </a:r>
            <a:endParaRPr altLang="en-US" lang="zh-CN"/>
          </a:p>
        </p:txBody>
      </p:sp>
      <p:sp>
        <p:nvSpPr>
          <p:cNvPr id="104996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6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7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8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8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9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华为的全球化战略与运营管理</a:t>
            </a:r>
            <a:endParaRPr altLang="en-US" dirty="0" sz="1200" lang="zh-CN" spc="150">
              <a:solidFill>
                <a:schemeClr val="tx1">
                  <a:lumMod val="65000"/>
                  <a:lumOff val="35000"/>
                </a:schemeClr>
              </a:solidFill>
              <a:latin typeface="+mn-ea"/>
              <a:sym typeface="+mn-ea"/>
            </a:endParaRPr>
          </a:p>
        </p:txBody>
      </p:sp>
      <p:sp>
        <p:nvSpPr>
          <p:cNvPr id="105000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苹果的全球化战略与运营管理</a:t>
            </a:r>
            <a:endParaRPr altLang="en-US" dirty="0" sz="1200" lang="zh-CN" spc="150">
              <a:solidFill>
                <a:schemeClr val="tx1">
                  <a:lumMod val="65000"/>
                  <a:lumOff val="35000"/>
                </a:schemeClr>
              </a:solidFill>
              <a:latin typeface="+mn-ea"/>
              <a:sym typeface="+mn-ea"/>
            </a:endParaRPr>
          </a:p>
        </p:txBody>
      </p:sp>
      <p:sp>
        <p:nvSpPr>
          <p:cNvPr id="105000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腾讯的全球化战略与运营管理</a:t>
            </a:r>
            <a:endParaRPr altLang="en-US" dirty="0" sz="1200" lang="zh-CN" spc="150">
              <a:solidFill>
                <a:schemeClr val="tx1">
                  <a:lumMod val="65000"/>
                  <a:lumOff val="35000"/>
                </a:schemeClr>
              </a:solidFill>
              <a:latin typeface="+mn-ea"/>
              <a:sym typeface="+mn-ea"/>
            </a:endParaRPr>
          </a:p>
        </p:txBody>
      </p:sp>
      <p:sp>
        <p:nvSpPr>
          <p:cNvPr id="105000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阿里巴巴的全球化战略与运营管理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38" name="标题 1"/>
          <p:cNvSpPr>
            <a:spLocks noGrp="1"/>
          </p:cNvSpPr>
          <p:nvPr>
            <p:ph type="title"/>
          </p:nvPr>
        </p:nvSpPr>
        <p:spPr/>
        <p:txBody>
          <a:bodyPr/>
          <a:p>
            <a:r>
              <a:rPr altLang="en-US" lang="zh-CN"/>
              <a:t>企业管理的未来挑战与机遇</a:t>
            </a:r>
            <a:endParaRPr altLang="en-US" lang="zh-CN"/>
          </a:p>
        </p:txBody>
      </p:sp>
      <p:sp>
        <p:nvSpPr>
          <p:cNvPr id="10500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全球化背景下的挑战：经济、政治、文化等多方面的复杂因素</a:t>
            </a:r>
            <a:endParaRPr altLang="en-US" dirty="0" sz="2000" lang="zh-CN" spc="150">
              <a:solidFill>
                <a:schemeClr val="tx1">
                  <a:lumMod val="75000"/>
                  <a:lumOff val="25000"/>
                </a:schemeClr>
              </a:solidFill>
              <a:latin typeface="+mn-ea"/>
              <a:sym typeface="+mn-ea"/>
            </a:endParaRPr>
          </a:p>
        </p:txBody>
      </p:sp>
      <p:sp>
        <p:nvSpPr>
          <p:cNvPr id="10500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技术变革带来的机遇：数字化、智能化等趋势推动企业管理升级</a:t>
            </a:r>
            <a:endParaRPr altLang="en-US" dirty="0" sz="2000" lang="zh-CN" spc="150">
              <a:solidFill>
                <a:schemeClr val="tx1">
                  <a:lumMod val="75000"/>
                  <a:lumOff val="25000"/>
                </a:schemeClr>
              </a:solidFill>
              <a:latin typeface="+mn-ea"/>
              <a:sym typeface="+mn-ea"/>
            </a:endParaRPr>
          </a:p>
        </p:txBody>
      </p:sp>
      <p:sp>
        <p:nvSpPr>
          <p:cNvPr id="10500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人才管理的重要性：培养和吸引高素质人才，提升企业核心竞争力</a:t>
            </a:r>
            <a:endParaRPr altLang="en-US" dirty="0" sz="2000" lang="zh-CN" spc="150">
              <a:solidFill>
                <a:schemeClr val="tx1">
                  <a:lumMod val="75000"/>
                  <a:lumOff val="25000"/>
                </a:schemeClr>
              </a:solidFill>
              <a:latin typeface="+mn-ea"/>
              <a:sym typeface="+mn-ea"/>
            </a:endParaRPr>
          </a:p>
        </p:txBody>
      </p:sp>
      <p:sp>
        <p:nvSpPr>
          <p:cNvPr id="10500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创新与持续发展：鼓励创新思维，推动企业可持续发展</a:t>
            </a:r>
            <a:endParaRPr altLang="en-US" dirty="0" sz="2000" lang="zh-CN" spc="150">
              <a:solidFill>
                <a:schemeClr val="tx1">
                  <a:lumMod val="75000"/>
                  <a:lumOff val="25000"/>
                </a:schemeClr>
              </a:solidFill>
              <a:latin typeface="+mn-ea"/>
              <a:sym typeface="+mn-ea"/>
            </a:endParaRPr>
          </a:p>
        </p:txBody>
      </p:sp>
      <p:sp>
        <p:nvSpPr>
          <p:cNvPr id="10500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96" name="标题"/>
          <p:cNvSpPr>
            <a:spLocks noGrp="1"/>
          </p:cNvSpPr>
          <p:nvPr>
            <p:ph type="title"/>
            <p:custDataLst>
              <p:tags r:id="rId1"/>
            </p:custDataLst>
          </p:nvPr>
        </p:nvSpPr>
        <p:spPr>
          <a:xfrm>
            <a:off x="990691" y="2308321"/>
            <a:ext cx="7841673" cy="1152000"/>
          </a:xfrm>
        </p:spPr>
        <p:txBody>
          <a:bodyPr/>
          <a:p>
            <a:r>
              <a:rPr altLang="en-US" dirty="0" lang="zh-CN"/>
              <a:t>总结与展望</a:t>
            </a:r>
            <a:endParaRPr altLang="en-US" dirty="0" lang="zh-CN"/>
          </a:p>
        </p:txBody>
      </p:sp>
      <p:sp>
        <p:nvSpPr>
          <p:cNvPr id="105009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0" name="标题 1"/>
          <p:cNvSpPr>
            <a:spLocks noGrp="1"/>
          </p:cNvSpPr>
          <p:nvPr>
            <p:ph type="title"/>
          </p:nvPr>
        </p:nvSpPr>
        <p:spPr/>
        <p:txBody>
          <a:bodyPr/>
          <a:p>
            <a:r>
              <a:rPr altLang="en-US" lang="zh-CN"/>
              <a:t>企业管理的全球化战略与运营管理的总结</a:t>
            </a:r>
            <a:endParaRPr altLang="en-US" lang="zh-CN"/>
          </a:p>
        </p:txBody>
      </p:sp>
      <p:sp>
        <p:nvSpPr>
          <p:cNvPr id="105016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全球化战略对企业的重要性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总结：全球化战略与运营管理的结合对企业发展的影响</a:t>
            </a:r>
            <a:endParaRPr dirty="0" sz="2000" err="1">
              <a:solidFill>
                <a:schemeClr val="tx1">
                  <a:lumMod val="75000"/>
                  <a:lumOff val="25000"/>
                </a:schemeClr>
              </a:solidFill>
              <a:latin typeface="+mn-ea"/>
              <a:ea typeface="+mn-ea"/>
              <a:cs typeface="+mn-ea"/>
              <a:sym typeface="+mn-lt"/>
            </a:endParaRPr>
          </a:p>
        </p:txBody>
      </p:sp>
      <p:sp>
        <p:nvSpPr>
          <p:cNvPr id="105018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8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展望：未来企业管理的全球化战略与运营管理的发展趋势</a:t>
            </a:r>
            <a:endParaRPr dirty="0" sz="2000" err="1">
              <a:solidFill>
                <a:schemeClr val="tx1">
                  <a:lumMod val="75000"/>
                  <a:lumOff val="25000"/>
                </a:schemeClr>
              </a:solidFill>
              <a:latin typeface="+mn-ea"/>
              <a:ea typeface="+mn-ea"/>
              <a:cs typeface="+mn-ea"/>
              <a:sym typeface="+mn-lt"/>
            </a:endParaRPr>
          </a:p>
        </p:txBody>
      </p:sp>
      <p:sp>
        <p:nvSpPr>
          <p:cNvPr id="10502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运营管理在全球化战略中的关键作用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34" name="标题 1"/>
          <p:cNvSpPr>
            <a:spLocks noGrp="1"/>
          </p:cNvSpPr>
          <p:nvPr>
            <p:ph type="title"/>
          </p:nvPr>
        </p:nvSpPr>
        <p:spPr/>
        <p:txBody>
          <a:bodyPr/>
          <a:p>
            <a:r>
              <a:rPr altLang="en-US" lang="zh-CN"/>
              <a:t>企业管理的未来发展趋势与展望</a:t>
            </a:r>
            <a:endParaRPr altLang="en-US" lang="zh-CN"/>
          </a:p>
        </p:txBody>
      </p:sp>
      <p:sp>
        <p:nvSpPr>
          <p:cNvPr id="105023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3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数字化转型：随着互联网技术的发展，企业管理将更加注重数字化转型，提高运营效率和竞争力。</a:t>
            </a:r>
            <a:endParaRPr altLang="en-US" dirty="0" lang="zh-CN" spc="150">
              <a:solidFill>
                <a:schemeClr val="tx1">
                  <a:lumMod val="75000"/>
                  <a:lumOff val="25000"/>
                </a:schemeClr>
              </a:solidFill>
              <a:latin typeface="+mn-ea"/>
              <a:sym typeface="+mn-ea"/>
            </a:endParaRPr>
          </a:p>
        </p:txBody>
      </p:sp>
      <p:sp>
        <p:nvSpPr>
          <p:cNvPr id="105024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智能化升级：人工智能、大数据等技术的不断发展，将推动企业管理向智能化升级，实现更精准的决策和预测。</a:t>
            </a:r>
            <a:endParaRPr altLang="en-US" dirty="0" lang="zh-CN" spc="150">
              <a:solidFill>
                <a:schemeClr val="tx1">
                  <a:lumMod val="75000"/>
                  <a:lumOff val="25000"/>
                </a:schemeClr>
              </a:solidFill>
              <a:latin typeface="+mn-ea"/>
              <a:sym typeface="+mn-ea"/>
            </a:endParaRPr>
          </a:p>
        </p:txBody>
      </p:sp>
      <p:sp>
        <p:nvSpPr>
          <p:cNvPr id="105024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绿色可持续发展：随着环保意识的提高，企业管理将更加注重绿色可持续发展，推动企业与环境的和谐发展。</a:t>
            </a:r>
            <a:endParaRPr altLang="en-US" dirty="0" lang="zh-CN" spc="150">
              <a:solidFill>
                <a:schemeClr val="tx1">
                  <a:lumMod val="75000"/>
                  <a:lumOff val="25000"/>
                </a:schemeClr>
              </a:solidFill>
              <a:latin typeface="+mn-ea"/>
              <a:sym typeface="+mn-ea"/>
            </a:endParaRPr>
          </a:p>
        </p:txBody>
      </p:sp>
      <p:sp>
        <p:nvSpPr>
          <p:cNvPr id="105025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跨界融合与创新：未来企业管理将更加注重跨界融合与创新，通过与其他领域的合作与创新，开拓新的市场和业务模式。</a:t>
            </a:r>
            <a:endParaRPr altLang="en-US" dirty="0" sz="2000" lang="zh-CN" spc="150">
              <a:solidFill>
                <a:schemeClr val="tx1">
                  <a:lumMod val="75000"/>
                  <a:lumOff val="25000"/>
                </a:schemeClr>
              </a:solidFill>
              <a:latin typeface="+mn-ea"/>
              <a:sym typeface="+mn-ea"/>
            </a:endParaRPr>
          </a:p>
        </p:txBody>
      </p:sp>
      <p:sp>
        <p:nvSpPr>
          <p:cNvPr id="105025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92"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294"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296"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5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3.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31.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67.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2023-12-19T18:37:06Z</dcterms:created>
  <dcterms:modified xsi:type="dcterms:W3CDTF">2023-12-19T18:37:06Z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e7a12c95aa9743799bf31b262d15f22e_21</vt:lpwstr>
  </property>
</Properties>
</file>