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627" r:id="rId1"/>
    <p:sldMasterId id="2147511664" r:id="rId2"/>
  </p:sldMasterIdLst>
  <p:notesMasterIdLst>
    <p:notesMasterId r:id="rId3"/>
  </p:notesMasterIdLst>
  <p:sldIdLst>
    <p:sldId id="12665" r:id="rId4"/>
    <p:sldId id="12669" r:id="rId5"/>
    <p:sldId id="12673" r:id="rId6"/>
    <p:sldId id="12676" r:id="rId7"/>
    <p:sldId id="12679" r:id="rId8"/>
    <p:sldId id="12682" r:id="rId9"/>
    <p:sldId id="12685" r:id="rId10"/>
    <p:sldId id="12688" r:id="rId11"/>
    <p:sldId id="12691" r:id="rId12"/>
    <p:sldId id="12694" r:id="rId13"/>
    <p:sldId id="12697" r:id="rId14"/>
    <p:sldId id="12700" r:id="rId15"/>
    <p:sldId id="12703" r:id="rId16"/>
    <p:sldId id="12706" r:id="rId17"/>
    <p:sldId id="12709" r:id="rId18"/>
    <p:sldId id="12712" r:id="rId19"/>
    <p:sldId id="12715" r:id="rId20"/>
    <p:sldId id="12718" r:id="rId21"/>
    <p:sldId id="12721" r:id="rId22"/>
    <p:sldId id="12724" r:id="rId23"/>
    <p:sldId id="12727" r:id="rId24"/>
    <p:sldId id="12730" r:id="rId25"/>
    <p:sldId id="1273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628" r:id="rId1"/>
    <p:sldLayoutId id="2147511629" r:id="rId2"/>
    <p:sldLayoutId id="2147511630" r:id="rId3"/>
    <p:sldLayoutId id="2147511631" r:id="rId4"/>
    <p:sldLayoutId id="2147511632" r:id="rId5"/>
    <p:sldLayoutId id="2147511633" r:id="rId6"/>
    <p:sldLayoutId id="2147511634" r:id="rId7"/>
    <p:sldLayoutId id="2147511635" r:id="rId8"/>
    <p:sldLayoutId id="2147511636" r:id="rId9"/>
    <p:sldLayoutId id="2147511637" r:id="rId10"/>
    <p:sldLayoutId id="214751163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665" r:id="rId1"/>
    <p:sldLayoutId id="2147511666" r:id="rId2"/>
    <p:sldLayoutId id="2147511667" r:id="rId3"/>
    <p:sldLayoutId id="2147511668" r:id="rId4"/>
    <p:sldLayoutId id="2147511669" r:id="rId5"/>
    <p:sldLayoutId id="2147511670" r:id="rId6"/>
    <p:sldLayoutId id="2147511671" r:id="rId7"/>
    <p:sldLayoutId id="2147511672" r:id="rId8"/>
    <p:sldLayoutId id="2147511673" r:id="rId9"/>
    <p:sldLayoutId id="2147511674" r:id="rId10"/>
    <p:sldLayoutId id="214751167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tags" Target="../tags/tag110.xml"/><Relationship Id="rId23" Type="http://schemas.openxmlformats.org/officeDocument/2006/relationships/tags" Target="../tags/tag111.xml"/><Relationship Id="rId24" Type="http://schemas.openxmlformats.org/officeDocument/2006/relationships/tags" Target="../tags/tag112.xml"/><Relationship Id="rId25" Type="http://schemas.openxmlformats.org/officeDocument/2006/relationships/tags" Target="../tags/tag113.xml"/><Relationship Id="rId26" Type="http://schemas.openxmlformats.org/officeDocument/2006/relationships/tags" Target="../tags/tag114.xml"/><Relationship Id="rId27" Type="http://schemas.openxmlformats.org/officeDocument/2006/relationships/tags" Target="../tags/tag115.xml"/><Relationship Id="rId28" Type="http://schemas.openxmlformats.org/officeDocument/2006/relationships/tags" Target="../tags/tag116.xml"/><Relationship Id="rId29" Type="http://schemas.openxmlformats.org/officeDocument/2006/relationships/tags" Target="../tags/tag11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tags" Target="../tags/tag132.xml"/><Relationship Id="rId16" Type="http://schemas.openxmlformats.org/officeDocument/2006/relationships/tags" Target="../tags/tag133.xml"/><Relationship Id="rId17" Type="http://schemas.openxmlformats.org/officeDocument/2006/relationships/tags" Target="../tags/tag134.xml"/><Relationship Id="rId18" Type="http://schemas.openxmlformats.org/officeDocument/2006/relationships/tags" Target="../tags/tag135.xml"/><Relationship Id="rId19" Type="http://schemas.openxmlformats.org/officeDocument/2006/relationships/tags" Target="../tags/tag136.xml"/><Relationship Id="rId20" Type="http://schemas.openxmlformats.org/officeDocument/2006/relationships/tags" Target="../tags/tag137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初中数学教育中的思维导图与创造性解题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41433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文本框 14"/>
          <p:cNvSpPr txBox="1"/>
          <p:nvPr>
            <p:custDataLst>
              <p:tags r:id="rId4"/>
            </p:custDataLst>
          </p:nvPr>
        </p:nvSpPr>
        <p:spPr>
          <a:xfrm flipH="1">
            <a:off x="590231" y="5111799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思维导图在数学学习中的应用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0" name="文本框 17"/>
          <p:cNvSpPr txBox="1"/>
          <p:nvPr>
            <p:custDataLst>
              <p:tags r:id="rId5"/>
            </p:custDataLst>
          </p:nvPr>
        </p:nvSpPr>
        <p:spPr>
          <a:xfrm>
            <a:off x="590230" y="4203120"/>
            <a:ext cx="247776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2" name="矩形: 圆角 10"/>
          <p:cNvSpPr/>
          <p:nvPr>
            <p:custDataLst>
              <p:tags r:id="rId6"/>
            </p:custDataLst>
          </p:nvPr>
        </p:nvSpPr>
        <p:spPr>
          <a:xfrm>
            <a:off x="329596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034"/>
          <p:cNvSpPr txBox="1"/>
          <p:nvPr>
            <p:custDataLst>
              <p:tags r:id="rId7"/>
            </p:custDataLst>
          </p:nvPr>
        </p:nvSpPr>
        <p:spPr>
          <a:xfrm flipH="1">
            <a:off x="3473130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创造性解题思维的培养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041"/>
          <p:cNvSpPr txBox="1"/>
          <p:nvPr>
            <p:custDataLst>
              <p:tags r:id="rId8"/>
            </p:custDataLst>
          </p:nvPr>
        </p:nvSpPr>
        <p:spPr>
          <a:xfrm>
            <a:off x="3479481" y="4203120"/>
            <a:ext cx="2454514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3"/>
          <p:cNvSpPr/>
          <p:nvPr>
            <p:custDataLst>
              <p:tags r:id="rId9"/>
            </p:custDataLst>
          </p:nvPr>
        </p:nvSpPr>
        <p:spPr>
          <a:xfrm>
            <a:off x="6178231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046"/>
          <p:cNvSpPr txBox="1"/>
          <p:nvPr>
            <p:custDataLst>
              <p:tags r:id="rId10"/>
            </p:custDataLst>
          </p:nvPr>
        </p:nvSpPr>
        <p:spPr>
          <a:xfrm flipH="1">
            <a:off x="6354761" y="5116244"/>
            <a:ext cx="2477770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思维导图与创造性解题的结合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049"/>
          <p:cNvSpPr txBox="1"/>
          <p:nvPr>
            <p:custDataLst>
              <p:tags r:id="rId11"/>
            </p:custDataLst>
          </p:nvPr>
        </p:nvSpPr>
        <p:spPr>
          <a:xfrm>
            <a:off x="6354761" y="4203120"/>
            <a:ext cx="2477770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矩形: 圆角 16"/>
          <p:cNvSpPr/>
          <p:nvPr>
            <p:custDataLst>
              <p:tags r:id="rId12"/>
            </p:custDataLst>
          </p:nvPr>
        </p:nvSpPr>
        <p:spPr>
          <a:xfrm>
            <a:off x="9060496" y="3979718"/>
            <a:ext cx="2717165" cy="2635885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6" name="文本框 1053"/>
          <p:cNvSpPr txBox="1"/>
          <p:nvPr>
            <p:custDataLst>
              <p:tags r:id="rId13"/>
            </p:custDataLst>
          </p:nvPr>
        </p:nvSpPr>
        <p:spPr>
          <a:xfrm flipH="1">
            <a:off x="9237025" y="5116244"/>
            <a:ext cx="2477135" cy="127416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实际应用中的注意事项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056"/>
          <p:cNvSpPr txBox="1"/>
          <p:nvPr>
            <p:custDataLst>
              <p:tags r:id="rId14"/>
            </p:custDataLst>
          </p:nvPr>
        </p:nvSpPr>
        <p:spPr>
          <a:xfrm>
            <a:off x="9237025" y="4203120"/>
            <a:ext cx="2341229" cy="810254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思维导图在数学学习中的应用</a:t>
            </a:r>
            <a:endParaRPr altLang="en-US" dirty="0" lang="zh-CN"/>
          </a:p>
        </p:txBody>
      </p:sp>
      <p:sp>
        <p:nvSpPr>
          <p:cNvPr id="10488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思维导图的定义和作用</a:t>
            </a:r>
            <a:endParaRPr altLang="en-US" lang="zh-CN"/>
          </a:p>
        </p:txBody>
      </p:sp>
      <p:sp>
        <p:nvSpPr>
          <p:cNvPr id="104884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42390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42655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4" name="任意多边形 4"/>
          <p:cNvSpPr/>
          <p:nvPr>
            <p:custDataLst>
              <p:tags r:id="rId3"/>
            </p:custDataLst>
          </p:nvPr>
        </p:nvSpPr>
        <p:spPr>
          <a:xfrm>
            <a:off x="34379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6" name="任意多边形 5"/>
          <p:cNvSpPr/>
          <p:nvPr>
            <p:custDataLst>
              <p:tags r:id="rId4"/>
            </p:custDataLst>
          </p:nvPr>
        </p:nvSpPr>
        <p:spPr>
          <a:xfrm flipV="1">
            <a:off x="32890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379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94167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思维导图的定义：思维导图是一种图形化的思维工具，通过树状结构来表达思维过程和知识结构。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50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6434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6687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任意多边形 11"/>
          <p:cNvSpPr/>
          <p:nvPr>
            <p:custDataLst>
              <p:tags r:id="rId8"/>
            </p:custDataLst>
          </p:nvPr>
        </p:nvSpPr>
        <p:spPr>
          <a:xfrm>
            <a:off x="68423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任意多边形 12"/>
          <p:cNvSpPr/>
          <p:nvPr>
            <p:custDataLst>
              <p:tags r:id="rId9"/>
            </p:custDataLst>
          </p:nvPr>
        </p:nvSpPr>
        <p:spPr>
          <a:xfrm flipV="1">
            <a:off x="66935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423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2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思维导图的作用：帮助学生更好地理解和记忆数学知识，提高学习效率和思维能力。</a:t>
            </a:r>
            <a:endParaRPr altLang="en-US" baseline="0" b="0" cap="none" dirty="0" sz="22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如何在数学学习中使用思维导图</a:t>
            </a:r>
            <a:endParaRPr altLang="en-US" lang="zh-CN"/>
          </a:p>
        </p:txBody>
      </p:sp>
      <p:sp>
        <p:nvSpPr>
          <p:cNvPr id="104889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2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建立知识体系：利用思维导图将数学知识串联起来，形成完整的知识体系。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提高思维能力：思维导图训练思维能力，提高解题速度和准确性。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复习巩固：利用思维导图复习已学知识，加深理解和记忆。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解题思路：通过思维导图分析题目，明确解题思路和步骤。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思维导图在数学学习中的优势</a:t>
            </a:r>
            <a:endParaRPr altLang="en-US" lang="zh-CN"/>
          </a:p>
        </p:txBody>
      </p:sp>
      <p:sp>
        <p:nvSpPr>
          <p:cNvPr id="1048972" name="文本框 10"/>
          <p:cNvSpPr txBox="1"/>
          <p:nvPr>
            <p:custDataLst>
              <p:tags r:id="rId1"/>
            </p:custDataLst>
          </p:nvPr>
        </p:nvSpPr>
        <p:spPr>
          <a:xfrm>
            <a:off x="1524000" y="4620228"/>
            <a:ext cx="3093462" cy="129894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激发创造性思维：思维导图通过图形、线条和关键词，帮助学生打开思路，发现不同知识点之间的联系，激发创造性解题思维。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4" name="矩形 11"/>
          <p:cNvSpPr/>
          <p:nvPr>
            <p:custDataLst>
              <p:tags r:id="rId2"/>
            </p:custDataLst>
          </p:nvPr>
        </p:nvSpPr>
        <p:spPr>
          <a:xfrm>
            <a:off x="1524000" y="4456495"/>
            <a:ext cx="3093462" cy="1620593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976" name="文本框 17"/>
          <p:cNvSpPr txBox="1"/>
          <p:nvPr>
            <p:custDataLst>
              <p:tags r:id="rId3"/>
            </p:custDataLst>
          </p:nvPr>
        </p:nvSpPr>
        <p:spPr>
          <a:xfrm>
            <a:off x="3746402" y="1626462"/>
            <a:ext cx="3093462" cy="129894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提高记忆效率：思维导图将零散的知识点串联起来，形成知识网络，帮助学生更有效地记忆和理解数学概念和公式。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78" name="矩形 18"/>
          <p:cNvSpPr/>
          <p:nvPr>
            <p:custDataLst>
              <p:tags r:id="rId4"/>
            </p:custDataLst>
          </p:nvPr>
        </p:nvSpPr>
        <p:spPr>
          <a:xfrm>
            <a:off x="3746402" y="1462729"/>
            <a:ext cx="3093462" cy="1620593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980" name="燕尾形 3"/>
          <p:cNvSpPr/>
          <p:nvPr>
            <p:custDataLst>
              <p:tags r:id="rId5"/>
            </p:custDataLst>
          </p:nvPr>
        </p:nvSpPr>
        <p:spPr>
          <a:xfrm>
            <a:off x="1853649" y="3425341"/>
            <a:ext cx="2364304" cy="687678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82" name="文本框 13"/>
          <p:cNvSpPr txBox="1"/>
          <p:nvPr>
            <p:custDataLst>
              <p:tags r:id="rId6"/>
            </p:custDataLst>
          </p:nvPr>
        </p:nvSpPr>
        <p:spPr>
          <a:xfrm>
            <a:off x="2102523" y="3540318"/>
            <a:ext cx="1935688" cy="456997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84" name="燕尾形 25"/>
          <p:cNvSpPr/>
          <p:nvPr>
            <p:custDataLst>
              <p:tags r:id="rId7"/>
            </p:custDataLst>
          </p:nvPr>
        </p:nvSpPr>
        <p:spPr>
          <a:xfrm>
            <a:off x="1915504" y="3467548"/>
            <a:ext cx="2256604" cy="60326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86" name="燕尾形 29"/>
          <p:cNvSpPr/>
          <p:nvPr>
            <p:custDataLst>
              <p:tags r:id="rId8"/>
            </p:custDataLst>
          </p:nvPr>
        </p:nvSpPr>
        <p:spPr>
          <a:xfrm>
            <a:off x="4110981" y="3426797"/>
            <a:ext cx="2364304" cy="687678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88" name="文本框 30"/>
          <p:cNvSpPr txBox="1"/>
          <p:nvPr>
            <p:custDataLst>
              <p:tags r:id="rId9"/>
            </p:custDataLst>
          </p:nvPr>
        </p:nvSpPr>
        <p:spPr>
          <a:xfrm>
            <a:off x="4359855" y="3541774"/>
            <a:ext cx="1935688" cy="456997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90" name="燕尾形 31"/>
          <p:cNvSpPr/>
          <p:nvPr>
            <p:custDataLst>
              <p:tags r:id="rId10"/>
            </p:custDataLst>
          </p:nvPr>
        </p:nvSpPr>
        <p:spPr>
          <a:xfrm>
            <a:off x="4172836" y="3469004"/>
            <a:ext cx="2256604" cy="60326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92" name="燕尾形 33"/>
          <p:cNvSpPr/>
          <p:nvPr>
            <p:custDataLst>
              <p:tags r:id="rId11"/>
            </p:custDataLst>
          </p:nvPr>
        </p:nvSpPr>
        <p:spPr>
          <a:xfrm>
            <a:off x="6368313" y="3428252"/>
            <a:ext cx="2364304" cy="687678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94" name="文本框 34"/>
          <p:cNvSpPr txBox="1"/>
          <p:nvPr>
            <p:custDataLst>
              <p:tags r:id="rId12"/>
            </p:custDataLst>
          </p:nvPr>
        </p:nvSpPr>
        <p:spPr>
          <a:xfrm>
            <a:off x="6617187" y="3543229"/>
            <a:ext cx="1935688" cy="456997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96" name="燕尾形 35"/>
          <p:cNvSpPr/>
          <p:nvPr>
            <p:custDataLst>
              <p:tags r:id="rId13"/>
            </p:custDataLst>
          </p:nvPr>
        </p:nvSpPr>
        <p:spPr>
          <a:xfrm>
            <a:off x="6430168" y="3470459"/>
            <a:ext cx="2256604" cy="60326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98" name="燕尾形 37"/>
          <p:cNvSpPr/>
          <p:nvPr>
            <p:custDataLst>
              <p:tags r:id="rId14"/>
            </p:custDataLst>
          </p:nvPr>
        </p:nvSpPr>
        <p:spPr>
          <a:xfrm>
            <a:off x="8625645" y="3429708"/>
            <a:ext cx="2364304" cy="687678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00" name="文本框 38"/>
          <p:cNvSpPr txBox="1"/>
          <p:nvPr>
            <p:custDataLst>
              <p:tags r:id="rId15"/>
            </p:custDataLst>
          </p:nvPr>
        </p:nvSpPr>
        <p:spPr>
          <a:xfrm>
            <a:off x="8874519" y="3533769"/>
            <a:ext cx="1935688" cy="456997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9"/>
          <p:cNvSpPr/>
          <p:nvPr>
            <p:custDataLst>
              <p:tags r:id="rId16"/>
            </p:custDataLst>
          </p:nvPr>
        </p:nvSpPr>
        <p:spPr>
          <a:xfrm>
            <a:off x="8687499" y="3471914"/>
            <a:ext cx="2256604" cy="603265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04" name="文本框 53"/>
          <p:cNvSpPr txBox="1"/>
          <p:nvPr>
            <p:custDataLst>
              <p:tags r:id="rId17"/>
            </p:custDataLst>
          </p:nvPr>
        </p:nvSpPr>
        <p:spPr>
          <a:xfrm>
            <a:off x="8261066" y="1628645"/>
            <a:ext cx="3093462" cy="129894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促进自主学习：思维导图可以帮助学生规划学习进度，明确学习目标，提高自主学习的效果和积极性。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6" name="矩形 54"/>
          <p:cNvSpPr/>
          <p:nvPr>
            <p:custDataLst>
              <p:tags r:id="rId18"/>
            </p:custDataLst>
          </p:nvPr>
        </p:nvSpPr>
        <p:spPr>
          <a:xfrm>
            <a:off x="8261066" y="1464912"/>
            <a:ext cx="3093462" cy="1620593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008" name="文本框 63"/>
          <p:cNvSpPr txBox="1"/>
          <p:nvPr>
            <p:custDataLst>
              <p:tags r:id="rId19"/>
            </p:custDataLst>
          </p:nvPr>
        </p:nvSpPr>
        <p:spPr>
          <a:xfrm>
            <a:off x="6003734" y="4623139"/>
            <a:ext cx="3093462" cy="129894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提升问题解决能力：通过思维导图的梳理，学生能够更好地理解问题，发现问题的本质和关键信息，提高解题效率。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10" name="矩形 64"/>
          <p:cNvSpPr/>
          <p:nvPr>
            <p:custDataLst>
              <p:tags r:id="rId20"/>
            </p:custDataLst>
          </p:nvPr>
        </p:nvSpPr>
        <p:spPr>
          <a:xfrm>
            <a:off x="6003734" y="4459406"/>
            <a:ext cx="3093462" cy="1620593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思维导图在数学学习中的实践案例</a:t>
            </a:r>
            <a:endParaRPr altLang="en-US" lang="zh-CN"/>
          </a:p>
        </p:txBody>
      </p:sp>
      <p:sp>
        <p:nvSpPr>
          <p:cNvPr id="104904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利用思维导图进行知识点梳理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运用思维导图解决复杂数学问题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通过思维导图进行数学复习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结合思维导图进行数学探究活动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创造性解题思维的培养</a:t>
            </a:r>
            <a:endParaRPr altLang="en-US" dirty="0" lang="zh-CN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创造性解题思维的定义和重要性</a:t>
            </a:r>
            <a:endParaRPr altLang="en-US" lang="zh-CN"/>
          </a:p>
        </p:txBody>
      </p:sp>
      <p:sp>
        <p:nvSpPr>
          <p:cNvPr id="104913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创造性解题思维是指通过独特的、创新的方法来解决问题的一种思维方式。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创造性解题思维在初中数学教育中具有重要意义，能够提高学生的思维活跃度和创新能力。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创造性解题思维有助于培养学生的数学素养和解决问题的能力，增强学生的综合素质。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创造性解题思维有助于激发学生的创造力和想象力，促进学生的个性化发展。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创造性解题思维的培养方法</a:t>
            </a:r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鼓励发散性思维：鼓励学生从多个角度思考问题，提出多种解决方案。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培养观察力：引导学生仔细观察问题，发现隐藏的条件和规律。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培养想象力和创造力：鼓励学生发挥想象力，创造新的解题思路和方法。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实践训练：通过大量的练习和实践，提高学生的解题能力和创造力。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创造性解题思维在数学中的应用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创造性解题思维的概念：运用独特的解题方法和思路，突破常规思维的限制，寻找有效解决方案的思维方式。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创造性解题思维在数学中的重要性：解决复杂问题、探索数学规律、培养创新能力和提升数学素养的关键。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创造性解题思维的培养方法：通过思维导图、一题多解、数学建模等方式，激发学生的创造力，培养其解决问题的能力。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创造性解题思维的应用实例：举例说明创造性解题思维在解决几何、代数等数学问题中的应用，展示其独特的解题思路和方法。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创造性解题思维的实践案例</a:t>
            </a:r>
            <a:endParaRPr altLang="en-US" lang="zh-CN"/>
          </a:p>
        </p:txBody>
      </p:sp>
      <p:sp>
        <p:nvSpPr>
          <p:cNvPr id="1049290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创设问题情境，激发学生的创造性解题思维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利用思维导图引导学生自主探究解题思路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鼓励学生一题多解，拓展解题思路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组织数学竞赛，提高学生的解题创新能力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思维导图与创造性解题的结合</a:t>
            </a:r>
            <a:endParaRPr altLang="en-US" dirty="0" lang="zh-CN"/>
          </a:p>
        </p:txBody>
      </p:sp>
      <p:sp>
        <p:nvSpPr>
          <p:cNvPr id="10493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思维导图在创造性解题中的作用</a:t>
            </a:r>
            <a:endParaRPr altLang="en-US" lang="zh-CN"/>
          </a:p>
        </p:txBody>
      </p:sp>
      <p:sp>
        <p:nvSpPr>
          <p:cNvPr id="104936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激发创造性思维：思维导图通过放射性结构，帮助学生从不同角度思考问题，激发创造性灵感。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整理思绪：思维导图将解题思路可视化，帮助学生清晰地理解问题，整理思绪。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寻找解题策略：思维导图有助于发现新的解题策略，通过联想和类比，找到更有效的解决方案。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提高解题效率：通过思维导图，学生可以快速找到解题关键点，提高解题效率。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如何利用思维导图培养创造性解题思维</a:t>
            </a:r>
            <a:endParaRPr altLang="en-US" lang="zh-CN"/>
          </a:p>
        </p:txBody>
      </p:sp>
      <p:sp>
        <p:nvSpPr>
          <p:cNvPr id="104941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思维导图作为工具：帮助学生理清思路，把握全局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创造性解题思维的培养：鼓励多角度思考，激发想象力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结合方法：利用思维导图的分支结构，引导学生从不同角度思考问题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实际应用：提供案例分析，展示如何利用思维导图进行创造性解题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思维导图与创造性解题的结合实践案例</a:t>
            </a:r>
            <a:endParaRPr altLang="en-US" lang="zh-CN"/>
          </a:p>
        </p:txBody>
      </p:sp>
      <p:sp>
        <p:nvSpPr>
          <p:cNvPr id="104946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案例二：利用思维导图解决代数问题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案例一：利用思维导图解决几何问题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案例三：利用思维导图解决概率统计问题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案例四：利用思维导图解决函数问题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思维导图与创造性解题结合的效果评估</a:t>
            </a:r>
            <a:endParaRPr altLang="en-US" lang="zh-CN"/>
          </a:p>
        </p:txBody>
      </p:sp>
      <p:sp>
        <p:nvSpPr>
          <p:cNvPr id="1049518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提高数学思维能力：思维导图通过可视化的方式，帮助学生更好地理解和掌握数学知识，进而提高数学思维能力。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激发创造性解题灵感：思维导图与创造性解题结合，能够帮助学生从不同角度思考问题，激发创造性解题灵感。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增强数学学习兴趣：通过思维导图与创造性解题的结合，能够让学生更加深入地了解数学，增强数学学习的兴趣。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提高数学成绩：思维导图与创造性解题结合，能够帮助学生更好地掌握数学知识，提高数学成绩。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实际应用中的注意事项</a:t>
            </a:r>
            <a:endParaRPr altLang="en-US" dirty="0" lang="zh-CN"/>
          </a:p>
        </p:txBody>
      </p:sp>
      <p:sp>
        <p:nvSpPr>
          <p:cNvPr id="10495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使用思维导图的常见问题及解决方法</a:t>
            </a:r>
            <a:endParaRPr altLang="en-US" lang="zh-CN"/>
          </a:p>
        </p:txBody>
      </p:sp>
      <p:sp>
        <p:nvSpPr>
          <p:cNvPr id="1049604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问题：如何选择合适的思维导图软件？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0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问题：如何将思维导图与其他工具集成？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6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问题：如何保证思维导图的清晰度和可读性？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2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问题：如何定期更新和维护思维导图？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培养创造性解题思维过程中的挑战与应对策略</a:t>
            </a:r>
            <a:endParaRPr altLang="en-US" lang="zh-CN"/>
          </a:p>
        </p:txBody>
      </p:sp>
      <p:sp>
        <p:nvSpPr>
          <p:cNvPr id="10496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挑战：学生缺乏创造性解题思维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应对策略：利用思维导图引导学生发现新思路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挑战：传统教育观念的束缚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应对策略：加强教师培训，推广创新教育理念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教师如何引导学生运用思维导图与创造性解题</a:t>
            </a:r>
            <a:endParaRPr altLang="en-US" lang="zh-CN"/>
          </a:p>
        </p:txBody>
      </p:sp>
      <p:sp>
        <p:nvSpPr>
          <p:cNvPr id="104972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强调思维过程：引导学生理解思维导图的构建过程，培养他们的逻辑思维和创造性思维。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实践操作：通过实际案例，让学生亲自动手操作，体验思维导图的制作和应用过程。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鼓励创新：鼓励学生尝试不同的解题方法，培养他们的创新意识和解决问题的能力。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反馈与调整：及时给予学生反馈，指导他们如何调整思维导图和解题思路，提高学习效果。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家长在孩子学习过程中的角色和引导方法</a:t>
            </a:r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家长应成为孩子学习的陪伴者和支持者，鼓励孩子积极探索和学习。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家长应引导孩子正确使用思维导图，帮助孩子理解思维导图的制作方法和作用。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家长应关注孩子的学习进度，及时发现和解决孩子在学习中遇到的问题。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家长应鼓励孩子发挥创造性思维，引导孩子尝试不同的解题思路和方法。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2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1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2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3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7"/>
  <p:tag name="KSO_WM_DIAGRAM_GROUP_CODE" val="l1-1"/>
  <p:tag name="KSO_WM_UNIT_TYPE" val="l_h_a"/>
  <p:tag name="KSO_WM_UNIT_INDEX" val="1_4_1"/>
  <p:tag name="KSO_WM_UNIT_PRESET_TEXT" val="此处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4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SLIDE_ID" val="custom2023099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7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2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9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73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2023-12-31T16:26:08Z</dcterms:created>
  <dcterms:modified xsi:type="dcterms:W3CDTF">2023-12-31T16:26:08Z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25b6582c2e434e838a8243b0de1f8a92_21</vt:lpwstr>
  </property>
</Properties>
</file>