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053" r:id="rId1"/>
    <p:sldMasterId id="2147493090" r:id="rId2"/>
  </p:sldMasterIdLst>
  <p:notesMasterIdLst>
    <p:notesMasterId r:id="rId3"/>
  </p:notesMasterIdLst>
  <p:sldIdLst>
    <p:sldId id="4325" r:id="rId4"/>
    <p:sldId id="4328" r:id="rId5"/>
    <p:sldId id="4331" r:id="rId6"/>
    <p:sldId id="4334" r:id="rId7"/>
    <p:sldId id="4337" r:id="rId8"/>
    <p:sldId id="4340" r:id="rId9"/>
    <p:sldId id="4343" r:id="rId10"/>
    <p:sldId id="4346" r:id="rId11"/>
    <p:sldId id="4349" r:id="rId12"/>
    <p:sldId id="4352" r:id="rId13"/>
    <p:sldId id="4355" r:id="rId14"/>
    <p:sldId id="4358" r:id="rId15"/>
    <p:sldId id="4361" r:id="rId16"/>
    <p:sldId id="4364" r:id="rId17"/>
    <p:sldId id="4367" r:id="rId18"/>
    <p:sldId id="4370" r:id="rId19"/>
    <p:sldId id="4373" r:id="rId20"/>
    <p:sldId id="4376" r:id="rId21"/>
    <p:sldId id="4379" r:id="rId22"/>
    <p:sldId id="4382" r:id="rId23"/>
    <p:sldId id="4385" r:id="rId24"/>
    <p:sldId id="4388" r:id="rId25"/>
    <p:sldId id="439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54" r:id="rId1"/>
    <p:sldLayoutId id="2147493055" r:id="rId2"/>
    <p:sldLayoutId id="2147493056" r:id="rId3"/>
    <p:sldLayoutId id="2147493057" r:id="rId4"/>
    <p:sldLayoutId id="2147493058" r:id="rId5"/>
    <p:sldLayoutId id="2147493059" r:id="rId6"/>
    <p:sldLayoutId id="2147493060" r:id="rId7"/>
    <p:sldLayoutId id="2147493061" r:id="rId8"/>
    <p:sldLayoutId id="2147493062" r:id="rId9"/>
    <p:sldLayoutId id="2147493063" r:id="rId10"/>
    <p:sldLayoutId id="21474930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91" r:id="rId1"/>
    <p:sldLayoutId id="2147493092" r:id="rId2"/>
    <p:sldLayoutId id="2147493093" r:id="rId3"/>
    <p:sldLayoutId id="2147493094" r:id="rId4"/>
    <p:sldLayoutId id="2147493095" r:id="rId5"/>
    <p:sldLayoutId id="2147493096" r:id="rId6"/>
    <p:sldLayoutId id="2147493097" r:id="rId7"/>
    <p:sldLayoutId id="2147493098" r:id="rId8"/>
    <p:sldLayoutId id="2147493099" r:id="rId9"/>
    <p:sldLayoutId id="2147493100" r:id="rId10"/>
    <p:sldLayoutId id="214749310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初中教育中的公民素养教育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公民素养教育的背景和意义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初中公民素养教育的目标和内容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初中公民素养教育的实施途径和策略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初中公民素养教育的评价与反馈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初中公民素养教育的挑战与对策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公民素养教育的背景和意义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公民素养教育的起源和发展</a:t>
            </a:r>
            <a:endParaRPr altLang="en-US" lang="zh-CN"/>
          </a:p>
        </p:txBody>
      </p:sp>
      <p:sp>
        <p:nvSpPr>
          <p:cNvPr id="1048846" name="圆角矩形 30"/>
          <p:cNvSpPr/>
          <p:nvPr>
            <p:custDataLst>
              <p:tags r:id="rId1"/>
            </p:custDataLst>
          </p:nvPr>
        </p:nvSpPr>
        <p:spPr>
          <a:xfrm>
            <a:off x="27023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48" name="圆角矩形 65"/>
          <p:cNvSpPr/>
          <p:nvPr>
            <p:custDataLst>
              <p:tags r:id="rId2"/>
            </p:custDataLst>
          </p:nvPr>
        </p:nvSpPr>
        <p:spPr>
          <a:xfrm>
            <a:off x="27023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0" name="圆角矩形 72"/>
          <p:cNvSpPr/>
          <p:nvPr>
            <p:custDataLst>
              <p:tags r:id="rId3"/>
            </p:custDataLst>
          </p:nvPr>
        </p:nvSpPr>
        <p:spPr>
          <a:xfrm>
            <a:off x="27023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2" name="圆角矩形 78"/>
          <p:cNvSpPr/>
          <p:nvPr>
            <p:custDataLst>
              <p:tags r:id="rId4"/>
            </p:custDataLst>
          </p:nvPr>
        </p:nvSpPr>
        <p:spPr>
          <a:xfrm>
            <a:off x="27023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854" name="圆角矩形 35"/>
          <p:cNvSpPr/>
          <p:nvPr>
            <p:custDataLst>
              <p:tags r:id="rId5"/>
            </p:custDataLst>
          </p:nvPr>
        </p:nvSpPr>
        <p:spPr>
          <a:xfrm>
            <a:off x="23083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圆角矩形 35"/>
          <p:cNvSpPr/>
          <p:nvPr>
            <p:custDataLst>
              <p:tags r:id="rId6"/>
            </p:custDataLst>
          </p:nvPr>
        </p:nvSpPr>
        <p:spPr>
          <a:xfrm>
            <a:off x="23083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圆角矩形 35"/>
          <p:cNvSpPr/>
          <p:nvPr>
            <p:custDataLst>
              <p:tags r:id="rId7"/>
            </p:custDataLst>
          </p:nvPr>
        </p:nvSpPr>
        <p:spPr>
          <a:xfrm>
            <a:off x="23083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圆角矩形 35"/>
          <p:cNvSpPr/>
          <p:nvPr>
            <p:custDataLst>
              <p:tags r:id="rId8"/>
            </p:custDataLst>
          </p:nvPr>
        </p:nvSpPr>
        <p:spPr>
          <a:xfrm>
            <a:off x="23083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文本框 4"/>
          <p:cNvSpPr txBox="1"/>
          <p:nvPr>
            <p:custDataLst>
              <p:tags r:id="rId9"/>
            </p:custDataLst>
          </p:nvPr>
        </p:nvSpPr>
        <p:spPr>
          <a:xfrm>
            <a:off x="46504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起源：20世纪末期，随着社会的发展和教育的改革，公民素养教育逐渐受到重视。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64" name="文本框 5"/>
          <p:cNvSpPr txBox="1"/>
          <p:nvPr>
            <p:custDataLst>
              <p:tags r:id="rId10"/>
            </p:custDataLst>
          </p:nvPr>
        </p:nvSpPr>
        <p:spPr>
          <a:xfrm>
            <a:off x="46504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发展：公民素养教育在各国得到广泛推广和实践，成为教育体系中的重要组成部分。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66" name="文本框 6"/>
          <p:cNvSpPr txBox="1"/>
          <p:nvPr>
            <p:custDataLst>
              <p:tags r:id="rId11"/>
            </p:custDataLst>
          </p:nvPr>
        </p:nvSpPr>
        <p:spPr>
          <a:xfrm>
            <a:off x="46504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目的：培养具有良好公民素质的公民，促进社会的发展和进步。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868" name="文本框 8"/>
          <p:cNvSpPr txBox="1"/>
          <p:nvPr>
            <p:custDataLst>
              <p:tags r:id="rId12"/>
            </p:custDataLst>
          </p:nvPr>
        </p:nvSpPr>
        <p:spPr>
          <a:xfrm>
            <a:off x="46504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意义：公民素养教育对于个人成长和社会发展都具有重要意义，能够提高公民的素质和能力，增强社会凝聚力和稳定性。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公民素养教育在初中教育中的地位和作用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公民素养教育是初中教育的重要组成部分，旨在培养学生的社会责任感和公民意识。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公民素养教育有助于学生了解社会政治、经济、文化等方面知识，提高其综合素质。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公民素养教育有助于培养学生的批判性思维和独立思考能力，促进其个性发展。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公民素养教育有助于培养学生的团队协作和沟通表达能力，增强其社会适应能力。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公民素养教育对初中生个人成长和社会发展的影响</a:t>
            </a:r>
            <a:endParaRPr altLang="en-US" lang="zh-CN"/>
          </a:p>
        </p:txBody>
      </p:sp>
      <p:sp>
        <p:nvSpPr>
          <p:cNvPr id="10489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促进个人品德发展：公民素养教育注重培养初中生的道德观念和社会责任感，有助于形成良好的个人品德。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增强社会适应能力：通过公民素养教育，初中生可以更好地了解社会规则和公共事务，适应社会生活。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提升国家认同感：公民素养教育有助于培养初中生的国家意识和民族自豪感，增强对国家的认同感。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推动社会进步：通过提高公民素养，可以促进社会的文明进步和和谐发展，为国家的繁荣稳定做出贡献。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初中公民素养教育的目标和内容</a:t>
            </a:r>
            <a:endParaRPr altLang="en-US" dirty="0" lang="zh-CN"/>
          </a:p>
        </p:txBody>
      </p:sp>
      <p:sp>
        <p:nvSpPr>
          <p:cNvPr id="1049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初中公民素养教育的总体目标</a:t>
            </a:r>
            <a:endParaRPr altLang="en-US" lang="zh-CN"/>
          </a:p>
        </p:txBody>
      </p:sp>
      <p:sp>
        <p:nvSpPr>
          <p:cNvPr id="104903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培养公民的基本素质，包括道德品质、社会责任感、国家认同感等方面。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提高学生的综合素质，包括知识技能、思维能力、创新能力等方面。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促进学生的个性发展，尊重学生的兴趣爱好和特长，培养学生的自主性和创造性。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培养学生的全球意识和国际视野，了解不同文化背景下的价值观和世界观，培养学生的跨文化交流能力。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初中公民素养教育的主要内容</a:t>
            </a:r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培养公民意识：包括权利义务意识、法律意识等。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提升公民能力：包括独立思考能力、批判性思维能力、解决问题能力等。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塑造公民品格：包括诚实守信、尊重他人、关心社会等品质。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拓宽公民视野：了解国家和社会的发展，关注全球性问题，具备国际视野。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初中公民素养教育的具体课程设置和教学方法</a:t>
            </a:r>
            <a:endParaRPr altLang="en-US" lang="zh-CN"/>
          </a:p>
        </p:txBody>
      </p:sp>
      <p:sp>
        <p:nvSpPr>
          <p:cNvPr id="104914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实践环节：组织学生参加社会实践活动，如志愿服务、社会调查等，让学生在实践中体验公民角色，培养其公民行为和素养。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教师培训：加强对教师的培训和指导，提高教师的教学水平和公民素养，为学生提供更好的教育服务。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课程设置：包括政治、经济、文化、社会等多方面内容，旨在培养学生的公民意识和社会责任感。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教学方法：采用课堂讲解、案例分析、小组讨论等多种形式，引导学生积极参与，提高其思考和解决问题的能力。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初中公民素养教育的实施途径和策略</a:t>
            </a:r>
            <a:endParaRPr altLang="en-US" dirty="0" lang="zh-CN"/>
          </a:p>
        </p:txBody>
      </p:sp>
      <p:sp>
        <p:nvSpPr>
          <p:cNvPr id="10492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课堂教学：如何将公民素养融入课堂教学</a:t>
            </a:r>
            <a:endParaRPr altLang="en-US" lang="zh-CN"/>
          </a:p>
        </p:txBody>
      </p:sp>
      <p:sp>
        <p:nvSpPr>
          <p:cNvPr id="104923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案例分析：通过具体案例展示如何将公民素养融入课堂教学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教学方法：采用多种教学方法，如小组讨论、角色扮演等，激发学生的学习兴趣和参与度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课程设置：设置专门的公民素养教育课程，与其他学科进行交叉融合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教师素质：提高教师的公民素养和教育教学能力，使其更好地引导学生培养公民素养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校园文化：如何通过校园文化活动提升学生的公民素养</a:t>
            </a:r>
            <a:endParaRPr altLang="en-US" lang="zh-CN"/>
          </a:p>
        </p:txBody>
      </p:sp>
      <p:sp>
        <p:nvSpPr>
          <p:cNvPr id="104927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营造良好的校园氛围，提倡文明礼貌、尊重他人、关心集体的行为规范，让学生在潜移默化中形成良好的品德和行为习惯。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引导学生参与学校管理和决策，培养学生的民主意识和参与能力。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组织多样化的文化活动，如文艺演出、讲座、展览等，提高学生的文化素养和审美能力。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开展志愿服务和社会实践活动，培养学生的社会责任感和公民意识。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社会实践：如何通过社会实践活动培养学生的公民意识和社会责任感</a:t>
            </a:r>
            <a:endParaRPr altLang="en-US" lang="zh-CN"/>
          </a:p>
        </p:txBody>
      </p:sp>
      <p:sp>
        <p:nvSpPr>
          <p:cNvPr id="104933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组织学生参与社区服务活动，如志愿者、义工等，让学生在实践中了解社会、服务社会，培养社会责任感。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开展模拟政协、模拟联合国等模拟活动，让学生在模拟实践中了解公民权利和义务，培养公民意识。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组织学生参与社会调查和实地考察，了解社会问题和民生需求，培养学生的社会观察和思考能力。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引导学生参与社会热点问题的讨论和反思，如环保、公益等，让学生在讨论中提高公民素养和社会责任感。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初中公民素养教育的评价与反馈</a:t>
            </a:r>
            <a:endParaRPr altLang="en-US" dirty="0" lang="zh-CN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评价体系的建立与完善</a:t>
            </a:r>
            <a:endParaRPr altLang="en-US" lang="zh-CN"/>
          </a:p>
        </p:txBody>
      </p:sp>
      <p:sp>
        <p:nvSpPr>
          <p:cNvPr id="10494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2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建立评价体系的必要性：对公民素养教育进行科学、客观的评价，提高教育质量。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8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评价体系的构成要素：包括评价标准、评价内容、评价方法等，应全面考虑学生的知识、技能和态度等方面。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评价体系的不断完善：根据实际需要和反馈意见，对评价体系进行调整和改进，以适应教育发展的需要。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6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评价体系的应用价值：通过评价结果的分析和反馈，为教育行政部门和学校提供决策依据，推动公民素养教育的持续发展。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评价方法的多样性和科学性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评价方式：采用多种评价方式，如考试、作品评定、观察等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评价指标：注重学生的综合素质和多元能力，如创新能力、批判性思维等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反馈机制：建立有效的反馈机制，及时向学生、教师和家长提供评价结果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科学性：遵循教育评价理论，确保评价结果的科学性和可靠性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评价结果的应用与反馈，如何根据评价结果调整和优化教育策略</a:t>
            </a:r>
            <a:endParaRPr altLang="en-US" lang="zh-CN"/>
          </a:p>
        </p:txBody>
      </p:sp>
      <p:sp>
        <p:nvSpPr>
          <p:cNvPr id="104953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调整教育策略：根据评价结果，优化课程设置和教学方式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评价结果的应用：了解学生的掌握情况，为后续教学提供依据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反馈机制的建立：及时收集学生意见，调整教学方法和内容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持续改进：不断反思教学过程，提高教学质量和效果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初中公民素养教育的挑战与对策</a:t>
            </a:r>
            <a:endParaRPr altLang="en-US" dirty="0" lang="zh-CN"/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当前初中公民素养教育面临的主要问题与挑战</a:t>
            </a:r>
            <a:endParaRPr altLang="en-US" lang="zh-CN"/>
          </a:p>
        </p:txBody>
      </p:sp>
      <p:sp>
        <p:nvSpPr>
          <p:cNvPr id="104963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教学内容单一：公民素养教育内容过于简单，缺乏实际应用和实践。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教育环境不佳：社会环境和家庭教育对公民素养教育的支持不足。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教育理念落后：过于注重应试教育，忽视公民素养教育的重要性。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师资力量不足：缺乏具备专业素养的公民素养教育教师。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提高初中公民素养教育质量的对策与建议</a:t>
            </a:r>
            <a:endParaRPr altLang="en-US" lang="zh-CN"/>
          </a:p>
        </p:txBody>
      </p:sp>
      <p:sp>
        <p:nvSpPr>
          <p:cNvPr id="104968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强化师资培训，提高教师公民素养教育的意识和能力。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完善课程设置，将公民素养教育融入各学科教学中。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开展多样化的实践活动，让学生在亲身体验中培养公民素养。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加强家校合作，共同营造有利于公民素养教育的环境。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未来初中公民素养教育的发展趋势和展望</a:t>
            </a:r>
            <a:endParaRPr altLang="en-US" lang="zh-CN"/>
          </a:p>
        </p:txBody>
      </p:sp>
      <p:sp>
        <p:nvSpPr>
          <p:cNvPr id="104974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强调个性化教育，注重培养学生的创新能力和批判性思维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借助科技手段，实现教育资源的均衡分配和优质教育普及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加强公民意识教育，引导学生树立正确的价值观和责任感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注重实践与体验，让学生在社会活动中提升公民素养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0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6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2024-01-01T09:27:16Z</dcterms:created>
  <dcterms:modified xsi:type="dcterms:W3CDTF">2024-01-01T09:27:16Z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e7263708034d4d72b79bdd9ce1384813_21</vt:lpwstr>
  </property>
</Properties>
</file>