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8248" r:id="rId1"/>
    <p:sldMasterId id="2147498285" r:id="rId2"/>
  </p:sldMasterIdLst>
  <p:notesMasterIdLst>
    <p:notesMasterId r:id="rId3"/>
  </p:notesMasterIdLst>
  <p:sldIdLst>
    <p:sldId id="7054" r:id="rId4"/>
    <p:sldId id="7058" r:id="rId5"/>
    <p:sldId id="7061" r:id="rId6"/>
    <p:sldId id="7064" r:id="rId7"/>
    <p:sldId id="7067" r:id="rId8"/>
    <p:sldId id="7070" r:id="rId9"/>
    <p:sldId id="7073" r:id="rId10"/>
    <p:sldId id="7076" r:id="rId11"/>
    <p:sldId id="7079" r:id="rId12"/>
    <p:sldId id="7082" r:id="rId13"/>
    <p:sldId id="7085" r:id="rId14"/>
    <p:sldId id="7088" r:id="rId15"/>
    <p:sldId id="7091" r:id="rId16"/>
    <p:sldId id="7094" r:id="rId17"/>
    <p:sldId id="7097" r:id="rId18"/>
    <p:sldId id="7100" r:id="rId19"/>
    <p:sldId id="7103" r:id="rId20"/>
    <p:sldId id="7106" r:id="rId21"/>
    <p:sldId id="7109" r:id="rId22"/>
    <p:sldId id="7112" r:id="rId23"/>
    <p:sldId id="7115" r:id="rId24"/>
    <p:sldId id="7118" r:id="rId25"/>
    <p:sldId id="7121" r:id="rId26"/>
    <p:sldId id="7124" r:id="rId27"/>
    <p:sldId id="7127" r:id="rId28"/>
    <p:sldId id="7130" r:id="rId29"/>
    <p:sldId id="7134"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8249" r:id="rId1"/>
    <p:sldLayoutId id="2147498250" r:id="rId2"/>
    <p:sldLayoutId id="2147498251" r:id="rId3"/>
    <p:sldLayoutId id="2147498252" r:id="rId4"/>
    <p:sldLayoutId id="2147498253" r:id="rId5"/>
    <p:sldLayoutId id="2147498254" r:id="rId6"/>
    <p:sldLayoutId id="2147498255" r:id="rId7"/>
    <p:sldLayoutId id="2147498256" r:id="rId8"/>
    <p:sldLayoutId id="2147498257" r:id="rId9"/>
    <p:sldLayoutId id="2147498258" r:id="rId10"/>
    <p:sldLayoutId id="21474982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8286" r:id="rId1"/>
    <p:sldLayoutId id="2147498287" r:id="rId2"/>
    <p:sldLayoutId id="2147498288" r:id="rId3"/>
    <p:sldLayoutId id="2147498289" r:id="rId4"/>
    <p:sldLayoutId id="2147498290" r:id="rId5"/>
    <p:sldLayoutId id="2147498291" r:id="rId6"/>
    <p:sldLayoutId id="2147498292" r:id="rId7"/>
    <p:sldLayoutId id="2147498293" r:id="rId8"/>
    <p:sldLayoutId id="2147498294" r:id="rId9"/>
    <p:sldLayoutId id="2147498295" r:id="rId10"/>
    <p:sldLayoutId id="2147498296" r:id="rId11"/>
  </p:sldLayoutIdLs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tags" Target="../tags/tag107.xml"/><Relationship Id="rId15" Type="http://schemas.openxmlformats.org/officeDocument/2006/relationships/tags" Target="../tags/tag108.xml"/><Relationship Id="rId16" Type="http://schemas.openxmlformats.org/officeDocument/2006/relationships/tags" Target="../tags/tag109.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tags" Target="../tags/tag141.xml"/><Relationship Id="rId14" Type="http://schemas.openxmlformats.org/officeDocument/2006/relationships/tags" Target="../tags/tag142.xml"/><Relationship Id="rId15" Type="http://schemas.openxmlformats.org/officeDocument/2006/relationships/tags" Target="../tags/tag143.xml"/><Relationship Id="rId16" Type="http://schemas.openxmlformats.org/officeDocument/2006/relationships/tags" Target="../tags/tag144.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tags" Target="../tags/tag212.xml"/><Relationship Id="rId7" Type="http://schemas.openxmlformats.org/officeDocument/2006/relationships/tags" Target="../tags/tag213.xml"/><Relationship Id="rId8" Type="http://schemas.openxmlformats.org/officeDocument/2006/relationships/tags" Target="../tags/tag214.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tags" Target="../tags/tag251.xml"/><Relationship Id="rId18" Type="http://schemas.openxmlformats.org/officeDocument/2006/relationships/tags" Target="../tags/tag252.xml"/><Relationship Id="rId19" Type="http://schemas.openxmlformats.org/officeDocument/2006/relationships/tags" Target="../tags/tag253.xml"/><Relationship Id="rId20" Type="http://schemas.openxmlformats.org/officeDocument/2006/relationships/tags" Target="../tags/tag254.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slideLayout" Target="../slideLayouts/slideLayout22.xml"/><Relationship Id="rId6"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8333"/>
          </a:bodyPr>
          <a:p>
            <a:r>
              <a:rPr altLang="en-US" lang="zh-CN"/>
              <a:t>石油勘探行业市场分析及投资前景预测</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石油勘探行业发展趋势</a:t>
            </a:r>
            <a:endParaRPr altLang="en-US" b="1" dirty="0" sz="24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石油勘探行业投资前景预测</a:t>
            </a:r>
            <a:endParaRPr altLang="en-US" b="1" dirty="0" sz="2400" kern="0" lang="zh-CN" spc="100">
              <a:solidFill>
                <a:schemeClr val="lt1">
                  <a:lumMod val="100000"/>
                </a:schemeClr>
              </a:solidFill>
              <a:latin typeface="+中文标题" charset="0"/>
              <a:ea typeface="+mj-ea"/>
            </a:endParaRPr>
          </a:p>
        </p:txBody>
      </p:sp>
      <p:sp>
        <p:nvSpPr>
          <p:cNvPr id="1048788" name="序号"/>
          <p:cNvSpPr txBox="1"/>
          <p:nvPr>
            <p:custDataLst>
              <p:tags r:id="rId7"/>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8"/>
            </p:custDataLst>
          </p:nvPr>
        </p:nvSpPr>
        <p:spPr>
          <a:xfrm>
            <a:off x="5917565" y="364363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石油勘探行业未来发展展望</a:t>
            </a:r>
            <a:endParaRPr altLang="en-US" b="1" dirty="0" sz="2400" kern="0" lang="zh-CN" spc="100">
              <a:solidFill>
                <a:schemeClr val="lt1">
                  <a:lumMod val="100000"/>
                </a:schemeClr>
              </a:solidFill>
              <a:latin typeface="+中文标题" charset="0"/>
              <a:ea typeface="+mj-ea"/>
            </a:endParaRPr>
          </a:p>
        </p:txBody>
      </p:sp>
      <p:cxnSp>
        <p:nvCxnSpPr>
          <p:cNvPr id="3145737" name="直接连接符 8"/>
          <p:cNvCxnSpPr>
            <a:cxnSpLocks/>
          </p:cNvCxnSpPr>
          <p:nvPr>
            <p:custDataLst>
              <p:tags r:id="rId9"/>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2" name="序号"/>
          <p:cNvSpPr txBox="1"/>
          <p:nvPr>
            <p:custDataLst>
              <p:tags r:id="rId10"/>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石油勘探行业概述</a:t>
            </a:r>
            <a:endParaRPr altLang="en-US" b="1" dirty="0" sz="2400" kern="0" lang="zh-CN" spc="100">
              <a:solidFill>
                <a:schemeClr val="lt1">
                  <a:lumMod val="100000"/>
                </a:schemeClr>
              </a:solidFill>
              <a:latin typeface="+中文标题" charset="0"/>
              <a:ea typeface="+mj-ea"/>
            </a:endParaRPr>
          </a:p>
        </p:txBody>
      </p:sp>
      <p:sp>
        <p:nvSpPr>
          <p:cNvPr id="1048796" name="序号"/>
          <p:cNvSpPr txBox="1"/>
          <p:nvPr>
            <p:custDataLst>
              <p:tags r:id="rId12"/>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3"/>
            </p:custDataLst>
          </p:nvPr>
        </p:nvSpPr>
        <p:spPr>
          <a:xfrm>
            <a:off x="9476105" y="107569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石油勘探市场现状分析</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4"/>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cxnSp>
        <p:nvCxnSpPr>
          <p:cNvPr id="3145741" name="直接连接符 15"/>
          <p:cNvCxnSpPr>
            <a:cxnSpLocks/>
          </p:cNvCxnSpPr>
          <p:nvPr>
            <p:custDataLst>
              <p:tags r:id="rId15"/>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8" name="标题"/>
          <p:cNvSpPr>
            <a:spLocks noGrp="1"/>
          </p:cNvSpPr>
          <p:nvPr>
            <p:ph type="title"/>
            <p:custDataLst>
              <p:tags r:id="rId1"/>
            </p:custDataLst>
          </p:nvPr>
        </p:nvSpPr>
        <p:spPr>
          <a:xfrm>
            <a:off x="990691" y="2308321"/>
            <a:ext cx="7841673" cy="1152000"/>
          </a:xfrm>
        </p:spPr>
        <p:txBody>
          <a:bodyPr/>
          <a:p>
            <a:r>
              <a:rPr altLang="en-US" dirty="0" lang="zh-CN"/>
              <a:t>石油勘探行业概述</a:t>
            </a:r>
            <a:endParaRPr altLang="en-US" dirty="0" lang="zh-CN"/>
          </a:p>
        </p:txBody>
      </p:sp>
      <p:sp>
        <p:nvSpPr>
          <p:cNvPr id="104883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4" name="标题 1"/>
          <p:cNvSpPr>
            <a:spLocks noGrp="1"/>
          </p:cNvSpPr>
          <p:nvPr>
            <p:ph type="title"/>
          </p:nvPr>
        </p:nvSpPr>
        <p:spPr/>
        <p:txBody>
          <a:bodyPr/>
          <a:p>
            <a:r>
              <a:rPr altLang="en-US" lang="zh-CN"/>
              <a:t>行业定义与分类</a:t>
            </a:r>
            <a:endParaRPr altLang="en-US" lang="zh-CN"/>
          </a:p>
        </p:txBody>
      </p:sp>
      <p:sp>
        <p:nvSpPr>
          <p:cNvPr id="1048866" name="圆角矩形 13"/>
          <p:cNvSpPr/>
          <p:nvPr>
            <p:custDataLst>
              <p:tags r:id="rId1"/>
            </p:custDataLst>
          </p:nvPr>
        </p:nvSpPr>
        <p:spPr>
          <a:xfrm>
            <a:off x="838200" y="2843229"/>
            <a:ext cx="10515927" cy="742993"/>
          </a:xfrm>
          <a:prstGeom prst="roundRect">
            <a:avLst>
              <a:gd name="adj" fmla="val 18971"/>
            </a:avLst>
          </a:prstGeom>
          <a:solidFill>
            <a:schemeClr val="bg1"/>
          </a:solidFill>
          <a:ln>
            <a:noFill/>
          </a:ln>
          <a:effectLst>
            <a:outerShdw algn="tl" blurRad="127000" dir="2700000" dist="38100" rotWithShape="0">
              <a:schemeClr val="accent1">
                <a:alpha val="15000"/>
              </a:schemeClr>
            </a:outerShdw>
          </a:effectLst>
        </p:spPr>
        <p:style>
          <a:lnRef idx="2">
            <a:srgbClr val="376FFF">
              <a:shade val="50000"/>
            </a:srgbClr>
          </a:lnRef>
          <a:fillRef idx="1">
            <a:srgbClr val="376FFF"/>
          </a:fillRef>
          <a:effectRef idx="0">
            <a:srgbClr val="376FFF"/>
          </a:effectRef>
          <a:fontRef idx="minor">
            <a:srgbClr val="FFFFFF"/>
          </a:fontRef>
        </p:style>
        <p:txBody>
          <a:bodyPr anchor="ctr" anchorCtr="0" bIns="71755" compatLnSpc="1" forceAA="0" fromWordArt="0" horzOverflow="overflow" lIns="288290" numCol="1" rIns="288290" rtlCol="0" spcCol="0" vert="horz" vertOverflow="overflow" wrap="square">
            <a:normAutofit/>
          </a:bodyPr>
          <a:p>
            <a:pPr algn="ctr" lvl="0">
              <a:lnSpc>
                <a:spcPct val="130000"/>
              </a:lnSpc>
              <a:buClrTx/>
              <a:buSzTx/>
              <a:buFontTx/>
            </a:pPr>
            <a:endParaRPr altLang="en-US" b="1" dirty="0" lang="zh-CN" spc="300">
              <a:gradFill>
                <a:gsLst>
                  <a:gs pos="0">
                    <a:schemeClr val="accent6"/>
                  </a:gs>
                  <a:gs pos="100000">
                    <a:schemeClr val="accent6">
                      <a:lumMod val="60000"/>
                      <a:lumOff val="40000"/>
                    </a:schemeClr>
                  </a:gs>
                </a:gsLst>
                <a:lin ang="16140000" scaled="0"/>
              </a:gradFill>
              <a:latin typeface="+mj-ea"/>
              <a:ea typeface="+mj-ea"/>
              <a:sym typeface="+mn-ea"/>
            </a:endParaRPr>
          </a:p>
        </p:txBody>
      </p:sp>
      <p:sp>
        <p:nvSpPr>
          <p:cNvPr id="1048868" name="圆角矩形 14"/>
          <p:cNvSpPr/>
          <p:nvPr>
            <p:custDataLst>
              <p:tags r:id="rId2"/>
            </p:custDataLst>
          </p:nvPr>
        </p:nvSpPr>
        <p:spPr>
          <a:xfrm>
            <a:off x="838200" y="3956554"/>
            <a:ext cx="10514951" cy="742993"/>
          </a:xfrm>
          <a:prstGeom prst="roundRect">
            <a:avLst>
              <a:gd name="adj" fmla="val 21681"/>
            </a:avLst>
          </a:prstGeom>
          <a:solidFill>
            <a:schemeClr val="bg1"/>
          </a:solidFill>
          <a:ln>
            <a:noFill/>
          </a:ln>
          <a:effectLst>
            <a:outerShdw algn="tl" blurRad="127000" dir="2700000" dist="38100" rotWithShape="0">
              <a:schemeClr val="accent1">
                <a:alpha val="15000"/>
              </a:schemeClr>
            </a:outerShdw>
          </a:effectLst>
        </p:spPr>
        <p:style>
          <a:lnRef idx="2">
            <a:srgbClr val="376FFF">
              <a:shade val="50000"/>
            </a:srgbClr>
          </a:lnRef>
          <a:fillRef idx="1">
            <a:srgbClr val="376FFF"/>
          </a:fillRef>
          <a:effectRef idx="0">
            <a:srgbClr val="376FFF"/>
          </a:effectRef>
          <a:fontRef idx="minor">
            <a:srgbClr val="FFFFFF"/>
          </a:fontRef>
        </p:style>
        <p:txBody>
          <a:bodyPr anchor="ctr" anchorCtr="0" bIns="71755" compatLnSpc="1" forceAA="0" fromWordArt="0" horzOverflow="overflow" lIns="288290" numCol="1" rIns="288290" rtlCol="0" spcCol="0" vert="horz" vertOverflow="overflow" wrap="square">
            <a:normAutofit/>
          </a:bodyPr>
          <a:p>
            <a:pPr algn="ctr" lvl="0">
              <a:lnSpc>
                <a:spcPct val="130000"/>
              </a:lnSpc>
              <a:buClrTx/>
              <a:buSzTx/>
              <a:buFontTx/>
            </a:pPr>
            <a:endParaRPr altLang="en-US" b="1" dirty="0" lang="zh-CN" spc="300">
              <a:gradFill>
                <a:gsLst>
                  <a:gs pos="0">
                    <a:schemeClr val="accent6"/>
                  </a:gs>
                  <a:gs pos="100000">
                    <a:schemeClr val="accent6">
                      <a:lumMod val="60000"/>
                      <a:lumOff val="40000"/>
                    </a:schemeClr>
                  </a:gs>
                </a:gsLst>
                <a:lin ang="16140000" scaled="0"/>
              </a:gradFill>
              <a:latin typeface="+mj-ea"/>
              <a:ea typeface="+mj-ea"/>
              <a:sym typeface="+mn-ea"/>
            </a:endParaRPr>
          </a:p>
        </p:txBody>
      </p:sp>
      <p:sp>
        <p:nvSpPr>
          <p:cNvPr id="1048870" name="文本框 21"/>
          <p:cNvSpPr txBox="1"/>
          <p:nvPr>
            <p:custDataLst>
              <p:tags r:id="rId3"/>
            </p:custDataLst>
          </p:nvPr>
        </p:nvSpPr>
        <p:spPr>
          <a:xfrm>
            <a:off x="2960394" y="2905513"/>
            <a:ext cx="7913300" cy="618946"/>
          </a:xfrm>
          <a:prstGeom prst="rect"/>
          <a:noFill/>
        </p:spPr>
        <p:txBody>
          <a:bodyPr anchor="ctr" anchorCtr="0" bIns="0" rtlCol="0" tIns="0" wrap="square">
            <a:normAutofit/>
          </a:bodyPr>
          <a:p>
            <a:pPr algn="l" lvl="0">
              <a:lnSpc>
                <a:spcPct val="130000"/>
              </a:lnSpc>
              <a:spcBef>
                <a:spcPts val="0"/>
              </a:spcBef>
              <a:spcAft>
                <a:spcPts val="0"/>
              </a:spcAft>
              <a:buClrTx/>
              <a:buSzTx/>
              <a:buFontTx/>
            </a:pPr>
            <a:r>
              <a:rPr altLang="en-US" dirty="0" sz="1400" lang="zh-CN" spc="80">
                <a:solidFill>
                  <a:schemeClr val="tx1">
                    <a:lumMod val="75000"/>
                    <a:lumOff val="25000"/>
                  </a:schemeClr>
                </a:solidFill>
                <a:latin typeface="+mn-ea"/>
                <a:cs typeface="獅尾XD珍珠SC-Light" panose="020B0500000000000000" charset="-120"/>
                <a:sym typeface="+mn-ea"/>
              </a:rPr>
              <a:t>石油勘探行业定义：指对地下石油资源进行寻找、评估和开发的一系列活动，是石油产业链的上游环节。</a:t>
            </a:r>
            <a:endParaRPr altLang="en-US" dirty="0" sz="1400" lang="zh-CN" spc="80">
              <a:solidFill>
                <a:schemeClr val="tx1">
                  <a:lumMod val="75000"/>
                  <a:lumOff val="25000"/>
                </a:schemeClr>
              </a:solidFill>
              <a:latin typeface="+mn-ea"/>
              <a:cs typeface="獅尾XD珍珠SC-Light" panose="020B0500000000000000" charset="-120"/>
              <a:sym typeface="+mn-ea"/>
            </a:endParaRPr>
          </a:p>
        </p:txBody>
      </p:sp>
      <p:sp>
        <p:nvSpPr>
          <p:cNvPr id="1048872" name="文本框 3"/>
          <p:cNvSpPr txBox="1"/>
          <p:nvPr>
            <p:custDataLst>
              <p:tags r:id="rId4"/>
            </p:custDataLst>
          </p:nvPr>
        </p:nvSpPr>
        <p:spPr>
          <a:xfrm>
            <a:off x="2960394" y="4018838"/>
            <a:ext cx="7913300" cy="618946"/>
          </a:xfrm>
          <a:prstGeom prst="rect"/>
          <a:noFill/>
        </p:spPr>
        <p:txBody>
          <a:bodyPr anchor="ctr" anchorCtr="0" bIns="0" rtlCol="0" tIns="0" wrap="square">
            <a:normAutofit/>
          </a:bodyPr>
          <a:p>
            <a:pPr algn="l" lvl="0">
              <a:lnSpc>
                <a:spcPct val="130000"/>
              </a:lnSpc>
              <a:spcBef>
                <a:spcPts val="0"/>
              </a:spcBef>
              <a:spcAft>
                <a:spcPts val="0"/>
              </a:spcAft>
              <a:buClrTx/>
              <a:buSzTx/>
              <a:buFontTx/>
            </a:pPr>
            <a:r>
              <a:rPr altLang="en-US" dirty="0" sz="1400" lang="zh-CN" spc="80">
                <a:solidFill>
                  <a:schemeClr val="tx1">
                    <a:lumMod val="75000"/>
                    <a:lumOff val="25000"/>
                  </a:schemeClr>
                </a:solidFill>
                <a:latin typeface="+mn-ea"/>
                <a:cs typeface="獅尾XD珍珠SC-Light" panose="020B0500000000000000" charset="-120"/>
                <a:sym typeface="+mn-ea"/>
              </a:rPr>
              <a:t>石油勘探行业分类：按照勘探对象的不同，可分为陆地石油勘探和海洋石油勘探；按照勘探方式的不同，可分为地质勘探、地球物理勘探和钻井勘探等。</a:t>
            </a:r>
            <a:endParaRPr altLang="en-US" dirty="0" sz="1400" lang="zh-CN" spc="80">
              <a:solidFill>
                <a:schemeClr val="tx1">
                  <a:lumMod val="75000"/>
                  <a:lumOff val="25000"/>
                </a:schemeClr>
              </a:solidFill>
              <a:latin typeface="+mn-ea"/>
              <a:cs typeface="獅尾XD珍珠SC-Light" panose="020B0500000000000000" charset="-120"/>
              <a:sym typeface="+mn-ea"/>
            </a:endParaRPr>
          </a:p>
        </p:txBody>
      </p:sp>
      <p:sp>
        <p:nvSpPr>
          <p:cNvPr id="1048874" name="圆角矩形 30"/>
          <p:cNvSpPr/>
          <p:nvPr>
            <p:custDataLst>
              <p:tags r:id="rId5"/>
            </p:custDataLst>
          </p:nvPr>
        </p:nvSpPr>
        <p:spPr>
          <a:xfrm>
            <a:off x="1039974" y="2951577"/>
            <a:ext cx="1606406" cy="522925"/>
          </a:xfrm>
          <a:prstGeom prst="roundRect">
            <a:avLst>
              <a:gd name="adj" fmla="val 50000"/>
            </a:avLst>
          </a:prstGeom>
          <a:gradFill>
            <a:gsLst>
              <a:gs pos="0">
                <a:schemeClr val="accent1"/>
              </a:gs>
              <a:gs pos="100000">
                <a:schemeClr val="accent1">
                  <a:lumMod val="60000"/>
                  <a:lumOff val="40000"/>
                </a:schemeClr>
              </a:gs>
            </a:gsLst>
            <a:lin ang="13500000" scaled="0"/>
          </a:gradFill>
          <a:ln>
            <a:noFill/>
          </a:ln>
          <a:effectLst>
            <a:innerShdw blurRad="127000" dir="13500000" dist="38100">
              <a:schemeClr val="accent6">
                <a:alpha val="15000"/>
              </a:schemeClr>
            </a:innerShdw>
          </a:effectLst>
        </p:spPr>
        <p:style>
          <a:lnRef idx="2">
            <a:srgbClr val="376FFF">
              <a:shade val="50000"/>
            </a:srgbClr>
          </a:lnRef>
          <a:fillRef idx="1">
            <a:srgbClr val="376FFF"/>
          </a:fillRef>
          <a:effectRef idx="0">
            <a:srgbClr val="376FFF"/>
          </a:effectRef>
          <a:fontRef idx="minor">
            <a:srgbClr val="FFFFFF"/>
          </a:fontRef>
        </p:style>
        <p:txBody>
          <a:bodyPr anchor="ctr" anchorCtr="0" bIns="36000" compatLnSpc="1" forceAA="0" fromWordArt="0" horzOverflow="overflow" lIns="0" numCol="1" rIns="0" rtlCol="0" spcCol="0" tIns="0" vert="horz" vertOverflow="overflow" wrap="square">
            <a:normAutofit/>
          </a:bodyPr>
          <a:p>
            <a:pPr algn="ctr" lvl="0">
              <a:lnSpc>
                <a:spcPct val="130000"/>
              </a:lnSpc>
              <a:buClrTx/>
              <a:buSzTx/>
              <a:buFontTx/>
            </a:pPr>
            <a:r>
              <a:rPr altLang="en-US" b="1" dirty="0" sz="1600" lang="zh-CN" spc="150">
                <a:solidFill>
                  <a:schemeClr val="bg1"/>
                </a:solidFill>
                <a:latin typeface="+mn-ea"/>
                <a:sym typeface="+mn-ea"/>
              </a:rPr>
              <a:t>添加标题</a:t>
            </a:r>
            <a:endParaRPr altLang="en-US" b="1" dirty="0" sz="1600" lang="zh-CN" spc="150">
              <a:solidFill>
                <a:schemeClr val="bg1"/>
              </a:solidFill>
              <a:latin typeface="+mn-ea"/>
              <a:sym typeface="+mn-ea"/>
            </a:endParaRPr>
          </a:p>
        </p:txBody>
      </p:sp>
      <p:sp>
        <p:nvSpPr>
          <p:cNvPr id="1048876" name="圆角矩形 4"/>
          <p:cNvSpPr/>
          <p:nvPr>
            <p:custDataLst>
              <p:tags r:id="rId6"/>
            </p:custDataLst>
          </p:nvPr>
        </p:nvSpPr>
        <p:spPr>
          <a:xfrm>
            <a:off x="1039974" y="4064902"/>
            <a:ext cx="1606406" cy="522925"/>
          </a:xfrm>
          <a:prstGeom prst="roundRect">
            <a:avLst>
              <a:gd name="adj" fmla="val 50000"/>
            </a:avLst>
          </a:prstGeom>
          <a:gradFill>
            <a:gsLst>
              <a:gs pos="0">
                <a:schemeClr val="accent1"/>
              </a:gs>
              <a:gs pos="100000">
                <a:schemeClr val="accent1">
                  <a:lumMod val="60000"/>
                  <a:lumOff val="40000"/>
                </a:schemeClr>
              </a:gs>
            </a:gsLst>
            <a:lin ang="13500000" scaled="0"/>
          </a:gradFill>
          <a:ln>
            <a:noFill/>
          </a:ln>
          <a:effectLst>
            <a:innerShdw blurRad="127000" dir="13500000" dist="38100">
              <a:schemeClr val="accent6">
                <a:alpha val="15000"/>
              </a:schemeClr>
            </a:innerShdw>
          </a:effectLst>
        </p:spPr>
        <p:style>
          <a:lnRef idx="2">
            <a:srgbClr val="376FFF">
              <a:shade val="50000"/>
            </a:srgbClr>
          </a:lnRef>
          <a:fillRef idx="1">
            <a:srgbClr val="376FFF"/>
          </a:fillRef>
          <a:effectRef idx="0">
            <a:srgbClr val="376FFF"/>
          </a:effectRef>
          <a:fontRef idx="minor">
            <a:srgbClr val="FFFFFF"/>
          </a:fontRef>
        </p:style>
        <p:txBody>
          <a:bodyPr anchor="ctr" anchorCtr="0" bIns="36000" compatLnSpc="1" forceAA="0" fromWordArt="0" horzOverflow="overflow" lIns="0" numCol="1" rIns="0" rtlCol="0" spcCol="0" tIns="0" vert="horz" vertOverflow="overflow" wrap="square">
            <a:normAutofit/>
          </a:bodyPr>
          <a:p>
            <a:pPr algn="ctr" lvl="0">
              <a:lnSpc>
                <a:spcPct val="130000"/>
              </a:lnSpc>
              <a:buClrTx/>
              <a:buSzTx/>
              <a:buFontTx/>
            </a:pPr>
            <a:r>
              <a:rPr altLang="en-US" b="1" dirty="0" sz="1600" lang="zh-CN" spc="150">
                <a:solidFill>
                  <a:schemeClr val="bg1"/>
                </a:solidFill>
                <a:latin typeface="+mn-ea"/>
                <a:sym typeface="+mn-ea"/>
              </a:rPr>
              <a:t>添加标题</a:t>
            </a:r>
            <a:endParaRPr altLang="en-US" b="1" dirty="0" sz="1600" lang="zh-CN" spc="150">
              <a:solidFill>
                <a:schemeClr val="bg1"/>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10" name="标题 1"/>
          <p:cNvSpPr>
            <a:spLocks noGrp="1"/>
          </p:cNvSpPr>
          <p:nvPr>
            <p:ph type="title"/>
          </p:nvPr>
        </p:nvSpPr>
        <p:spPr/>
        <p:txBody>
          <a:bodyPr/>
          <a:p>
            <a:r>
              <a:rPr altLang="en-US" lang="zh-CN"/>
              <a:t>行业地位与作用</a:t>
            </a:r>
            <a:endParaRPr altLang="en-US" lang="zh-CN"/>
          </a:p>
        </p:txBody>
      </p:sp>
      <p:sp>
        <p:nvSpPr>
          <p:cNvPr id="104891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1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石油勘探行业的勘探开发成果，为人类社会经济发展提供了重要的能源保障，促进了世界各国经济的持续发展。</a:t>
            </a:r>
            <a:endParaRPr altLang="zh-CN" dirty="0" lang="en-US">
              <a:solidFill>
                <a:schemeClr val="dk1">
                  <a:lumMod val="80000"/>
                  <a:lumOff val="20000"/>
                </a:schemeClr>
              </a:solidFill>
              <a:latin typeface="+mn-ea"/>
              <a:sym typeface="+mn-ea"/>
            </a:endParaRPr>
          </a:p>
        </p:txBody>
      </p:sp>
      <p:sp>
        <p:nvSpPr>
          <p:cNvPr id="104892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石油勘探行业是全球能源供应的重要支柱，对保障国家能源安全和经济持续发展具有重要作用。</a:t>
            </a:r>
            <a:endParaRPr altLang="en-US" dirty="0" lang="zh-CN">
              <a:solidFill>
                <a:schemeClr val="dk1">
                  <a:lumMod val="80000"/>
                  <a:lumOff val="20000"/>
                </a:schemeClr>
              </a:solidFill>
              <a:latin typeface="+mn-ea"/>
              <a:sym typeface="+mn-ea"/>
            </a:endParaRPr>
          </a:p>
        </p:txBody>
      </p:sp>
      <p:sp>
        <p:nvSpPr>
          <p:cNvPr id="104892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石油勘探行业的发展水平直接关系到国家能源战略安全和经济发展水平，是各国竞相发展的战略性产业。</a:t>
            </a:r>
            <a:endParaRPr altLang="en-US" dirty="0" lang="zh-CN">
              <a:solidFill>
                <a:schemeClr val="dk1">
                  <a:lumMod val="80000"/>
                  <a:lumOff val="20000"/>
                </a:schemeClr>
              </a:solidFill>
              <a:latin typeface="+mn-ea"/>
              <a:sym typeface="+mn-ea"/>
            </a:endParaRPr>
          </a:p>
        </p:txBody>
      </p:sp>
      <p:sp>
        <p:nvSpPr>
          <p:cNvPr id="104893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石油勘探行业在保障国家能源安全、推动经济发展、促进社会稳定等方面发挥着不可替代的作用。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行业发展历程</a:t>
            </a:r>
            <a:endParaRPr altLang="en-US" lang="zh-CN"/>
          </a:p>
        </p:txBody>
      </p:sp>
      <p:sp>
        <p:nvSpPr>
          <p:cNvPr id="104897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起步阶段：20世纪初，石油勘探技术开始起步，主要依赖地质调查和地球物理勘探。</a:t>
            </a:r>
            <a:endParaRPr altLang="en-US" dirty="0" sz="1200" lang="zh-CN" spc="150">
              <a:solidFill>
                <a:schemeClr val="tx1">
                  <a:lumMod val="65000"/>
                  <a:lumOff val="35000"/>
                </a:schemeClr>
              </a:solidFill>
              <a:latin typeface="+mn-ea"/>
              <a:sym typeface="+mn-ea"/>
            </a:endParaRPr>
          </a:p>
        </p:txBody>
      </p:sp>
      <p:sp>
        <p:nvSpPr>
          <p:cNvPr id="104898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发展阶段：20世纪中期，石油勘探技术不断发展，形成了以地震勘探技术为核心的方法体系。</a:t>
            </a:r>
            <a:endParaRPr altLang="en-US" dirty="0" sz="1200" lang="zh-CN" spc="150">
              <a:solidFill>
                <a:schemeClr val="tx1">
                  <a:lumMod val="65000"/>
                  <a:lumOff val="35000"/>
                </a:schemeClr>
              </a:solidFill>
              <a:latin typeface="+mn-ea"/>
              <a:sym typeface="+mn-ea"/>
            </a:endParaRPr>
          </a:p>
        </p:txBody>
      </p:sp>
      <p:sp>
        <p:nvSpPr>
          <p:cNvPr id="104898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成熟阶段：20世纪末至今，石油勘探技术逐渐成熟，高精度地震勘探技术得到广泛应用，深海石油勘探也取得重要突破。</a:t>
            </a:r>
            <a:endParaRPr altLang="en-US" dirty="0" sz="1200" lang="zh-CN" spc="150">
              <a:solidFill>
                <a:schemeClr val="tx1">
                  <a:lumMod val="65000"/>
                  <a:lumOff val="35000"/>
                </a:schemeClr>
              </a:solidFill>
              <a:latin typeface="+mn-ea"/>
              <a:sym typeface="+mn-ea"/>
            </a:endParaRPr>
          </a:p>
        </p:txBody>
      </p:sp>
      <p:sp>
        <p:nvSpPr>
          <p:cNvPr id="104898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未来趋势：随着科技的不断进步，人工智能、大数据等新技术将在石油勘探行业中发挥越来越重要的作用。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8" name="标题"/>
          <p:cNvSpPr>
            <a:spLocks noGrp="1"/>
          </p:cNvSpPr>
          <p:nvPr>
            <p:ph type="title"/>
            <p:custDataLst>
              <p:tags r:id="rId1"/>
            </p:custDataLst>
          </p:nvPr>
        </p:nvSpPr>
        <p:spPr>
          <a:xfrm>
            <a:off x="990691" y="2308321"/>
            <a:ext cx="7841673" cy="1152000"/>
          </a:xfrm>
        </p:spPr>
        <p:txBody>
          <a:bodyPr/>
          <a:p>
            <a:r>
              <a:rPr altLang="en-US" dirty="0" lang="zh-CN"/>
              <a:t>石油勘探市场现状分析</a:t>
            </a:r>
            <a:endParaRPr altLang="en-US" dirty="0" lang="zh-CN"/>
          </a:p>
        </p:txBody>
      </p:sp>
      <p:sp>
        <p:nvSpPr>
          <p:cNvPr id="104902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市场规模与增长</a:t>
            </a:r>
            <a:endParaRPr altLang="en-US" lang="zh-CN"/>
          </a:p>
        </p:txBody>
      </p:sp>
      <p:sp>
        <p:nvSpPr>
          <p:cNvPr id="104905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6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6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6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7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7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勘探技术进步推动市场规模扩大</a:t>
            </a:r>
            <a:endParaRPr altLang="en-US" dirty="0" sz="2400" lang="zh-CN">
              <a:latin typeface="+mn-ea"/>
              <a:ea typeface="+mn-ea"/>
            </a:endParaRPr>
          </a:p>
        </p:txBody>
      </p:sp>
      <p:sp>
        <p:nvSpPr>
          <p:cNvPr id="104907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市场竞争格局日益激烈</a:t>
            </a:r>
            <a:endParaRPr altLang="en-US" dirty="0" sz="2400" lang="zh-CN">
              <a:latin typeface="+mn-ea"/>
              <a:ea typeface="+mn-ea"/>
            </a:endParaRPr>
          </a:p>
        </p:txBody>
      </p:sp>
      <p:sp>
        <p:nvSpPr>
          <p:cNvPr id="104907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全球石油勘探市场规模持续增长</a:t>
            </a:r>
            <a:endParaRPr altLang="en-US" dirty="0" sz="2400" lang="zh-CN">
              <a:latin typeface="+mn-ea"/>
              <a:ea typeface="+mn-ea"/>
            </a:endParaRPr>
          </a:p>
        </p:txBody>
      </p:sp>
      <p:sp>
        <p:nvSpPr>
          <p:cNvPr id="104907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预计未来几年将保持稳定增长</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12" name="标题 1"/>
          <p:cNvSpPr>
            <a:spLocks noGrp="1"/>
          </p:cNvSpPr>
          <p:nvPr>
            <p:ph type="title"/>
          </p:nvPr>
        </p:nvSpPr>
        <p:spPr/>
        <p:txBody>
          <a:bodyPr/>
          <a:p>
            <a:r>
              <a:rPr altLang="en-US" lang="zh-CN"/>
              <a:t>市场结构与特点</a:t>
            </a:r>
            <a:endParaRPr altLang="en-US" lang="zh-CN"/>
          </a:p>
        </p:txBody>
      </p:sp>
      <p:sp>
        <p:nvSpPr>
          <p:cNvPr id="104911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市场竞争格局：市场竞争激烈，各大石油公司通过技术创新、降低成本等方式提高竞争力。</a:t>
            </a:r>
            <a:endParaRPr altLang="zh-CN" dirty="0" lang="en-US">
              <a:solidFill>
                <a:schemeClr val="dk1">
                  <a:lumMod val="80000"/>
                  <a:lumOff val="20000"/>
                </a:schemeClr>
              </a:solidFill>
              <a:latin typeface="+mn-ea"/>
              <a:sym typeface="+mn-ea"/>
            </a:endParaRPr>
          </a:p>
        </p:txBody>
      </p:sp>
      <p:sp>
        <p:nvSpPr>
          <p:cNvPr id="104912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石油勘探市场结构：由大型石油公司和独立石油公司组成，其中大型石油公司占据主导地位。</a:t>
            </a:r>
            <a:endParaRPr altLang="en-US" dirty="0" lang="zh-CN">
              <a:solidFill>
                <a:schemeClr val="dk1">
                  <a:lumMod val="80000"/>
                  <a:lumOff val="20000"/>
                </a:schemeClr>
              </a:solidFill>
              <a:latin typeface="+mn-ea"/>
              <a:sym typeface="+mn-ea"/>
            </a:endParaRPr>
          </a:p>
        </p:txBody>
      </p:sp>
      <p:sp>
        <p:nvSpPr>
          <p:cNvPr id="104913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市场特点：受政治、经济、技术等多种因素影响，市场波动较大。同时，石油勘探市场具有高风险、高投入、高回报的特点。</a:t>
            </a:r>
            <a:endParaRPr altLang="en-US" dirty="0" lang="zh-CN">
              <a:solidFill>
                <a:schemeClr val="dk1">
                  <a:lumMod val="80000"/>
                  <a:lumOff val="20000"/>
                </a:schemeClr>
              </a:solidFill>
              <a:latin typeface="+mn-ea"/>
              <a:sym typeface="+mn-ea"/>
            </a:endParaRPr>
          </a:p>
        </p:txBody>
      </p:sp>
      <p:sp>
        <p:nvSpPr>
          <p:cNvPr id="104913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市场发展趋势：随着全球能源需求不断增加，石油勘探市场仍将保持增长态势。同时，可再生能源的发展也将对石油勘探市场产生一定影响。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市场竞争格局</a:t>
            </a:r>
            <a:endParaRPr altLang="en-US" lang="zh-CN"/>
          </a:p>
        </p:txBody>
      </p:sp>
      <p:sp>
        <p:nvSpPr>
          <p:cNvPr id="104918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石油勘探行业的市场参与者主要包括大型石油公司、独立石油勘探公司和油服公司。</a:t>
            </a:r>
            <a:endParaRPr altLang="en-US" dirty="0" sz="1200" lang="zh-CN" spc="150">
              <a:solidFill>
                <a:schemeClr val="tx1">
                  <a:lumMod val="65000"/>
                  <a:lumOff val="35000"/>
                </a:schemeClr>
              </a:solidFill>
              <a:latin typeface="+mn-ea"/>
              <a:sym typeface="+mn-ea"/>
            </a:endParaRPr>
          </a:p>
        </p:txBody>
      </p:sp>
      <p:sp>
        <p:nvSpPr>
          <p:cNvPr id="104918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大型石油公司拥有丰富的资源和技术优势，在市场中占据主导地位。</a:t>
            </a:r>
            <a:endParaRPr altLang="en-US" dirty="0" sz="1200" lang="zh-CN" spc="150">
              <a:solidFill>
                <a:schemeClr val="tx1">
                  <a:lumMod val="65000"/>
                  <a:lumOff val="35000"/>
                </a:schemeClr>
              </a:solidFill>
              <a:latin typeface="+mn-ea"/>
              <a:sym typeface="+mn-ea"/>
            </a:endParaRPr>
          </a:p>
        </p:txBody>
      </p:sp>
      <p:sp>
        <p:nvSpPr>
          <p:cNvPr id="104918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独立石油勘探公司通常专注于特定区域或领域，具有较强的地区或专业优势。</a:t>
            </a:r>
            <a:endParaRPr altLang="en-US" dirty="0" sz="1200" lang="zh-CN" spc="150">
              <a:solidFill>
                <a:schemeClr val="tx1">
                  <a:lumMod val="65000"/>
                  <a:lumOff val="35000"/>
                </a:schemeClr>
              </a:solidFill>
              <a:latin typeface="+mn-ea"/>
              <a:sym typeface="+mn-ea"/>
            </a:endParaRPr>
          </a:p>
        </p:txBody>
      </p:sp>
      <p:sp>
        <p:nvSpPr>
          <p:cNvPr id="104918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油服公司在技术服务方面具有较强的竞争力，为石油勘探公司提供各种服务。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0" name="标题 1"/>
          <p:cNvSpPr>
            <a:spLocks noGrp="1"/>
          </p:cNvSpPr>
          <p:nvPr>
            <p:ph type="title"/>
          </p:nvPr>
        </p:nvSpPr>
        <p:spPr/>
        <p:txBody>
          <a:bodyPr/>
          <a:p>
            <a:r>
              <a:rPr altLang="en-US" lang="zh-CN"/>
              <a:t>市场发展瓶颈</a:t>
            </a:r>
            <a:endParaRPr altLang="en-US" lang="zh-CN"/>
          </a:p>
        </p:txBody>
      </p:sp>
      <p:sp>
        <p:nvSpPr>
          <p:cNvPr id="104922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2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2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资源短缺：随着勘探的深入，优质资源逐渐减少，勘探难度加大。</a:t>
            </a:r>
            <a:endParaRPr altLang="en-US" dirty="0" sz="2000" lang="zh-CN" spc="200">
              <a:solidFill>
                <a:schemeClr val="tx1">
                  <a:lumMod val="85000"/>
                  <a:lumOff val="15000"/>
                </a:schemeClr>
              </a:solidFill>
              <a:latin typeface="+mn-ea"/>
              <a:sym typeface="+mn-ea"/>
            </a:endParaRPr>
          </a:p>
        </p:txBody>
      </p:sp>
      <p:sp>
        <p:nvSpPr>
          <p:cNvPr id="104922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3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技术挑战：石油勘探需要高精度的技术，如地震勘探、钻井和测井等，技术更新换代快，对企业的技术研发能力要求高。</a:t>
            </a:r>
            <a:endParaRPr altLang="en-US" dirty="0" sz="2000" lang="zh-CN" spc="200">
              <a:solidFill>
                <a:schemeClr val="tx1">
                  <a:lumMod val="85000"/>
                  <a:lumOff val="15000"/>
                </a:schemeClr>
              </a:solidFill>
              <a:latin typeface="+mn-ea"/>
              <a:sym typeface="+mn-ea"/>
            </a:endParaRPr>
          </a:p>
        </p:txBody>
      </p:sp>
      <p:sp>
        <p:nvSpPr>
          <p:cNvPr id="104923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3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环境保护：石油勘探过程中可能会对环境造成一定影响，如噪声、污染等，需要企业加强环保措施。</a:t>
            </a:r>
            <a:endParaRPr altLang="en-US" dirty="0" sz="2000" lang="zh-CN" spc="200">
              <a:solidFill>
                <a:schemeClr val="tx1">
                  <a:lumMod val="85000"/>
                  <a:lumOff val="15000"/>
                </a:schemeClr>
              </a:solidFill>
              <a:latin typeface="+mn-ea"/>
              <a:sym typeface="+mn-ea"/>
            </a:endParaRPr>
          </a:p>
        </p:txBody>
      </p:sp>
      <p:sp>
        <p:nvSpPr>
          <p:cNvPr id="104924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4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政治风险：石油勘探行业涉及到国家能源安全和地缘政治问题，企业需要关注国际政治形势，加强风险控制。</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8" name="标题"/>
          <p:cNvSpPr>
            <a:spLocks noGrp="1"/>
          </p:cNvSpPr>
          <p:nvPr>
            <p:ph type="title"/>
            <p:custDataLst>
              <p:tags r:id="rId1"/>
            </p:custDataLst>
          </p:nvPr>
        </p:nvSpPr>
        <p:spPr>
          <a:xfrm>
            <a:off x="990691" y="2308321"/>
            <a:ext cx="7841673" cy="1152000"/>
          </a:xfrm>
        </p:spPr>
        <p:txBody>
          <a:bodyPr/>
          <a:p>
            <a:r>
              <a:rPr altLang="en-US" dirty="0" lang="zh-CN"/>
              <a:t>石油勘探行业发展趋势</a:t>
            </a:r>
            <a:endParaRPr altLang="en-US" dirty="0" lang="zh-CN"/>
          </a:p>
        </p:txBody>
      </p:sp>
      <p:sp>
        <p:nvSpPr>
          <p:cNvPr id="104928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4" name="标题 1"/>
          <p:cNvSpPr>
            <a:spLocks noGrp="1"/>
          </p:cNvSpPr>
          <p:nvPr>
            <p:ph type="title"/>
          </p:nvPr>
        </p:nvSpPr>
        <p:spPr/>
        <p:txBody>
          <a:bodyPr/>
          <a:p>
            <a:r>
              <a:rPr altLang="en-US" lang="zh-CN"/>
              <a:t>技术发展趋势</a:t>
            </a:r>
            <a:endParaRPr altLang="en-US" lang="zh-CN"/>
          </a:p>
        </p:txBody>
      </p:sp>
      <p:sp>
        <p:nvSpPr>
          <p:cNvPr id="104931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钻井技术：提高钻井效率和安全性</a:t>
            </a:r>
            <a:endParaRPr altLang="zh-CN" dirty="0" lang="en-US">
              <a:solidFill>
                <a:schemeClr val="dk1">
                  <a:lumMod val="80000"/>
                  <a:lumOff val="20000"/>
                </a:schemeClr>
              </a:solidFill>
              <a:latin typeface="+mn-ea"/>
              <a:sym typeface="+mn-ea"/>
            </a:endParaRPr>
          </a:p>
        </p:txBody>
      </p:sp>
      <p:sp>
        <p:nvSpPr>
          <p:cNvPr id="104932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数字化和智能化技术：提高勘探效率和准确性</a:t>
            </a:r>
            <a:endParaRPr altLang="en-US" dirty="0" lang="zh-CN">
              <a:solidFill>
                <a:schemeClr val="dk1">
                  <a:lumMod val="80000"/>
                  <a:lumOff val="20000"/>
                </a:schemeClr>
              </a:solidFill>
              <a:latin typeface="+mn-ea"/>
              <a:sym typeface="+mn-ea"/>
            </a:endParaRPr>
          </a:p>
        </p:txBody>
      </p:sp>
      <p:sp>
        <p:nvSpPr>
          <p:cNvPr id="104933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地球物理勘探技术：利用物理原理研究地球内部结构</a:t>
            </a:r>
            <a:endParaRPr altLang="en-US" dirty="0" lang="zh-CN">
              <a:solidFill>
                <a:schemeClr val="dk1">
                  <a:lumMod val="80000"/>
                  <a:lumOff val="20000"/>
                </a:schemeClr>
              </a:solidFill>
              <a:latin typeface="+mn-ea"/>
              <a:sym typeface="+mn-ea"/>
            </a:endParaRPr>
          </a:p>
        </p:txBody>
      </p:sp>
      <p:sp>
        <p:nvSpPr>
          <p:cNvPr id="104934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数据分析技术：利用大数据和人工智能技术进行数据分析和预测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市场需求趋势</a:t>
            </a:r>
            <a:endParaRPr altLang="en-US" lang="zh-CN"/>
          </a:p>
        </p:txBody>
      </p:sp>
      <p:sp>
        <p:nvSpPr>
          <p:cNvPr id="10493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石油需求持续增长，尤其在发展中国家</a:t>
            </a:r>
            <a:endParaRPr altLang="en-US" dirty="0" sz="2000" lang="zh-CN" spc="150">
              <a:solidFill>
                <a:schemeClr val="tx1">
                  <a:lumMod val="85000"/>
                  <a:lumOff val="15000"/>
                </a:schemeClr>
              </a:solidFill>
              <a:latin typeface="+mn-ea"/>
              <a:sym typeface="+mn-ea"/>
            </a:endParaRPr>
          </a:p>
        </p:txBody>
      </p:sp>
      <p:sp>
        <p:nvSpPr>
          <p:cNvPr id="10493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清洁能源需求增加，但石油仍为主要能源来源</a:t>
            </a:r>
            <a:endParaRPr altLang="en-US" dirty="0" sz="2000" lang="zh-CN" spc="150">
              <a:solidFill>
                <a:schemeClr val="tx1">
                  <a:lumMod val="85000"/>
                  <a:lumOff val="15000"/>
                </a:schemeClr>
              </a:solidFill>
              <a:latin typeface="+mn-ea"/>
              <a:sym typeface="+mn-ea"/>
            </a:endParaRPr>
          </a:p>
        </p:txBody>
      </p:sp>
      <p:sp>
        <p:nvSpPr>
          <p:cNvPr id="10493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石油勘探行业技术不断创新，提高开采效率和品质</a:t>
            </a:r>
            <a:endParaRPr altLang="en-US" dirty="0" sz="2000" lang="zh-CN" spc="150">
              <a:solidFill>
                <a:schemeClr val="tx1">
                  <a:lumMod val="85000"/>
                  <a:lumOff val="15000"/>
                </a:schemeClr>
              </a:solidFill>
              <a:latin typeface="+mn-ea"/>
              <a:sym typeface="+mn-ea"/>
            </a:endParaRPr>
          </a:p>
        </p:txBody>
      </p:sp>
      <p:sp>
        <p:nvSpPr>
          <p:cNvPr id="10494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国际合作加强，共同开发石油资源</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8" name="标题 1"/>
          <p:cNvSpPr>
            <a:spLocks noGrp="1"/>
          </p:cNvSpPr>
          <p:nvPr>
            <p:ph type="title"/>
          </p:nvPr>
        </p:nvSpPr>
        <p:spPr/>
        <p:txBody>
          <a:bodyPr/>
          <a:p>
            <a:r>
              <a:rPr altLang="en-US" lang="zh-CN"/>
              <a:t>产业布局趋势</a:t>
            </a:r>
            <a:endParaRPr altLang="en-US" lang="zh-CN"/>
          </a:p>
        </p:txBody>
      </p:sp>
      <p:sp>
        <p:nvSpPr>
          <p:cNvPr id="104944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全球石油勘探行业将向深海、极地等地区拓展</a:t>
            </a:r>
            <a:endParaRPr altLang="en-US" dirty="0" sz="1200" lang="zh-CN" spc="150">
              <a:solidFill>
                <a:schemeClr val="tx1">
                  <a:lumMod val="65000"/>
                  <a:lumOff val="35000"/>
                </a:schemeClr>
              </a:solidFill>
              <a:latin typeface="+mn-ea"/>
              <a:sym typeface="+mn-ea"/>
            </a:endParaRPr>
          </a:p>
        </p:txBody>
      </p:sp>
      <p:sp>
        <p:nvSpPr>
          <p:cNvPr id="104944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数字化和智能化技术将加速石油勘探行业的转型升级</a:t>
            </a:r>
            <a:endParaRPr altLang="en-US" dirty="0" sz="1200" lang="zh-CN" spc="150">
              <a:solidFill>
                <a:schemeClr val="tx1">
                  <a:lumMod val="65000"/>
                  <a:lumOff val="35000"/>
                </a:schemeClr>
              </a:solidFill>
              <a:latin typeface="+mn-ea"/>
              <a:sym typeface="+mn-ea"/>
            </a:endParaRPr>
          </a:p>
        </p:txBody>
      </p:sp>
      <p:sp>
        <p:nvSpPr>
          <p:cNvPr id="104944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石油勘探行业将加强与新能源行业的合作，实现可持续发展</a:t>
            </a:r>
            <a:endParaRPr altLang="en-US" dirty="0" sz="1200" lang="zh-CN" spc="150">
              <a:solidFill>
                <a:schemeClr val="tx1">
                  <a:lumMod val="65000"/>
                  <a:lumOff val="35000"/>
                </a:schemeClr>
              </a:solidFill>
              <a:latin typeface="+mn-ea"/>
              <a:sym typeface="+mn-ea"/>
            </a:endParaRPr>
          </a:p>
        </p:txBody>
      </p:sp>
      <p:sp>
        <p:nvSpPr>
          <p:cNvPr id="104944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环保要求趋严，推动石油勘探行业提高能效、减少污染</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0" name="标题 1"/>
          <p:cNvSpPr>
            <a:spLocks noGrp="1"/>
          </p:cNvSpPr>
          <p:nvPr>
            <p:ph type="title"/>
          </p:nvPr>
        </p:nvSpPr>
        <p:spPr/>
        <p:txBody>
          <a:bodyPr/>
          <a:p>
            <a:r>
              <a:rPr altLang="en-US" lang="zh-CN"/>
              <a:t>行业变革趋势</a:t>
            </a:r>
            <a:endParaRPr altLang="en-US" lang="zh-CN"/>
          </a:p>
        </p:txBody>
      </p:sp>
      <p:sp>
        <p:nvSpPr>
          <p:cNvPr id="104948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环保和可持续发展要求：随着全球环境问题的日益严重，石油勘探行业将面临更严格的环保和可持续发展要求。</a:t>
            </a:r>
            <a:endParaRPr altLang="en-US" sz="1400" lang="zh-CN" spc="150">
              <a:solidFill>
                <a:schemeClr val="tx1"/>
              </a:solidFill>
              <a:effectLst/>
              <a:latin typeface="+mn-ea"/>
              <a:sym typeface="+mn-ea"/>
            </a:endParaRPr>
          </a:p>
        </p:txBody>
      </p:sp>
      <p:sp>
        <p:nvSpPr>
          <p:cNvPr id="104949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数字化和智能化技术的应用：随着科技的发展，石油勘探行业将更加依赖数字化和智能化技术，提高勘探效率和准确性。</a:t>
            </a:r>
            <a:endParaRPr altLang="en-US" dirty="0" sz="1400" lang="zh-CN" spc="150">
              <a:solidFill>
                <a:schemeClr val="tx1"/>
              </a:solidFill>
              <a:effectLst/>
              <a:latin typeface="+mn-ea"/>
              <a:sym typeface="+mn-ea"/>
            </a:endParaRPr>
          </a:p>
        </p:txBody>
      </p:sp>
      <p:sp>
        <p:nvSpPr>
          <p:cNvPr id="104949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市场竞争格局的变化：随着新技术的出现和应用，石油勘探行业的市场竞争格局将发生变化，新的市场参与者将涌现。</a:t>
            </a:r>
            <a:endParaRPr altLang="en-US" sz="1400" lang="zh-CN" spc="150">
              <a:solidFill>
                <a:schemeClr val="tx1"/>
              </a:solidFill>
              <a:effectLst/>
              <a:latin typeface="+mn-ea"/>
              <a:sym typeface="+mn-ea"/>
            </a:endParaRPr>
          </a:p>
        </p:txBody>
      </p:sp>
      <p:sp>
        <p:nvSpPr>
          <p:cNvPr id="104949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产业链的整合和优化：为了提高效率和降低成本，石油勘探行业将进一步整合和优化产业链，实现资源共享和优势互补。</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0" name="标题"/>
          <p:cNvSpPr>
            <a:spLocks noGrp="1"/>
          </p:cNvSpPr>
          <p:nvPr>
            <p:ph type="title"/>
            <p:custDataLst>
              <p:tags r:id="rId1"/>
            </p:custDataLst>
          </p:nvPr>
        </p:nvSpPr>
        <p:spPr>
          <a:xfrm>
            <a:off x="990691" y="2308321"/>
            <a:ext cx="7841673" cy="1152000"/>
          </a:xfrm>
        </p:spPr>
        <p:txBody>
          <a:bodyPr>
            <a:normAutofit fontScale="93704"/>
          </a:bodyPr>
          <a:p>
            <a:r>
              <a:rPr altLang="en-US" dirty="0" lang="zh-CN"/>
              <a:t>石油勘探行业投资前景预测</a:t>
            </a:r>
            <a:endParaRPr altLang="en-US" dirty="0" lang="zh-CN"/>
          </a:p>
        </p:txBody>
      </p:sp>
      <p:sp>
        <p:nvSpPr>
          <p:cNvPr id="1049532"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66" name="标题 1"/>
          <p:cNvSpPr>
            <a:spLocks noGrp="1"/>
          </p:cNvSpPr>
          <p:nvPr>
            <p:ph type="title"/>
          </p:nvPr>
        </p:nvSpPr>
        <p:spPr/>
        <p:txBody>
          <a:bodyPr/>
          <a:p>
            <a:r>
              <a:rPr altLang="en-US" lang="zh-CN"/>
              <a:t>投资机会分析</a:t>
            </a:r>
            <a:endParaRPr altLang="en-US" lang="zh-CN"/>
          </a:p>
        </p:txBody>
      </p:sp>
      <p:sp>
        <p:nvSpPr>
          <p:cNvPr id="104956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投资机会分析</a:t>
            </a:r>
            <a:endParaRPr altLang="en-US" sz="1400" lang="zh-CN" spc="150">
              <a:solidFill>
                <a:schemeClr val="tx1"/>
              </a:solidFill>
              <a:effectLst/>
              <a:latin typeface="+mn-ea"/>
              <a:sym typeface="+mn-ea"/>
            </a:endParaRPr>
          </a:p>
        </p:txBody>
      </p:sp>
      <p:sp>
        <p:nvSpPr>
          <p:cNvPr id="104957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石油勘探行业投资前景预测</a:t>
            </a:r>
            <a:endParaRPr altLang="en-US" dirty="0" sz="1400" lang="zh-CN" spc="150">
              <a:solidFill>
                <a:schemeClr val="tx1"/>
              </a:solidFill>
              <a:effectLst/>
              <a:latin typeface="+mn-ea"/>
              <a:sym typeface="+mn-ea"/>
            </a:endParaRPr>
          </a:p>
        </p:txBody>
      </p:sp>
      <p:sp>
        <p:nvSpPr>
          <p:cNvPr id="104958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投资风险评估</a:t>
            </a:r>
            <a:endParaRPr altLang="en-US" sz="1400" lang="zh-CN" spc="150">
              <a:solidFill>
                <a:schemeClr val="tx1"/>
              </a:solidFill>
              <a:effectLst/>
              <a:latin typeface="+mn-ea"/>
              <a:sym typeface="+mn-ea"/>
            </a:endParaRPr>
          </a:p>
        </p:txBody>
      </p:sp>
      <p:sp>
        <p:nvSpPr>
          <p:cNvPr id="104958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投资建议</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6" name="标题 1"/>
          <p:cNvSpPr>
            <a:spLocks noGrp="1"/>
          </p:cNvSpPr>
          <p:nvPr>
            <p:ph type="title"/>
          </p:nvPr>
        </p:nvSpPr>
        <p:spPr/>
        <p:txBody>
          <a:bodyPr/>
          <a:p>
            <a:r>
              <a:rPr altLang="en-US" lang="zh-CN"/>
              <a:t>投资风险评估</a:t>
            </a:r>
            <a:endParaRPr altLang="en-US" lang="zh-CN"/>
          </a:p>
        </p:txBody>
      </p:sp>
      <p:sp>
        <p:nvSpPr>
          <p:cNvPr id="104961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2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政治风险：石油勘探项目可能受到政治因素的影响，如国家政策、地缘政治等</a:t>
            </a:r>
            <a:endParaRPr altLang="en-US" dirty="0" sz="2000" lang="zh-CN" spc="200">
              <a:solidFill>
                <a:schemeClr val="tx1">
                  <a:lumMod val="85000"/>
                  <a:lumOff val="15000"/>
                </a:schemeClr>
              </a:solidFill>
              <a:latin typeface="+mn-ea"/>
              <a:sym typeface="+mn-ea"/>
            </a:endParaRPr>
          </a:p>
        </p:txBody>
      </p:sp>
      <p:sp>
        <p:nvSpPr>
          <p:cNvPr id="104962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技术风险：石油勘探技术的不确定性可能导致项目失败或成本超支</a:t>
            </a:r>
            <a:endParaRPr altLang="en-US" dirty="0" sz="2000" lang="zh-CN" spc="200">
              <a:solidFill>
                <a:schemeClr val="tx1">
                  <a:lumMod val="85000"/>
                  <a:lumOff val="15000"/>
                </a:schemeClr>
              </a:solidFill>
              <a:latin typeface="+mn-ea"/>
              <a:sym typeface="+mn-ea"/>
            </a:endParaRPr>
          </a:p>
        </p:txBody>
      </p:sp>
      <p:sp>
        <p:nvSpPr>
          <p:cNvPr id="104963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市场风险：石油价格波动、市场需求变化等因素可能影响投资回报</a:t>
            </a:r>
            <a:endParaRPr altLang="en-US" dirty="0" sz="2000" lang="zh-CN" spc="200">
              <a:solidFill>
                <a:schemeClr val="tx1">
                  <a:lumMod val="85000"/>
                  <a:lumOff val="15000"/>
                </a:schemeClr>
              </a:solidFill>
              <a:latin typeface="+mn-ea"/>
              <a:sym typeface="+mn-ea"/>
            </a:endParaRPr>
          </a:p>
        </p:txBody>
      </p:sp>
      <p:sp>
        <p:nvSpPr>
          <p:cNvPr id="104963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环境风险：石油勘探项目可能对环境造成影响，需要采取环保措施降低风险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74" name="标题 1"/>
          <p:cNvSpPr>
            <a:spLocks noGrp="1"/>
          </p:cNvSpPr>
          <p:nvPr>
            <p:ph type="title"/>
          </p:nvPr>
        </p:nvSpPr>
        <p:spPr/>
        <p:txBody>
          <a:bodyPr/>
          <a:p>
            <a:r>
              <a:rPr altLang="en-US" lang="zh-CN"/>
              <a:t>投资回报预测</a:t>
            </a:r>
            <a:endParaRPr altLang="en-US" lang="zh-CN"/>
          </a:p>
        </p:txBody>
      </p:sp>
      <p:sp>
        <p:nvSpPr>
          <p:cNvPr id="104967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投资回报率：预计石油勘探行业投资回报率较高</a:t>
            </a:r>
            <a:endParaRPr altLang="en-US" sz="1400" lang="zh-CN" spc="150">
              <a:solidFill>
                <a:schemeClr val="tx1"/>
              </a:solidFill>
              <a:effectLst/>
              <a:latin typeface="+mn-ea"/>
              <a:sym typeface="+mn-ea"/>
            </a:endParaRPr>
          </a:p>
        </p:txBody>
      </p:sp>
      <p:sp>
        <p:nvSpPr>
          <p:cNvPr id="104968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未来市场需求：随着经济发展，石油需求将持续增长</a:t>
            </a:r>
            <a:endParaRPr altLang="en-US" dirty="0" sz="1400" lang="zh-CN" spc="150">
              <a:solidFill>
                <a:schemeClr val="tx1"/>
              </a:solidFill>
              <a:effectLst/>
              <a:latin typeface="+mn-ea"/>
              <a:sym typeface="+mn-ea"/>
            </a:endParaRPr>
          </a:p>
        </p:txBody>
      </p:sp>
      <p:sp>
        <p:nvSpPr>
          <p:cNvPr id="104968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风险评估：投资石油勘探行业存在一定风险，但长期来看具有较高回报潜力</a:t>
            </a:r>
            <a:endParaRPr altLang="en-US" sz="1400" lang="zh-CN" spc="150">
              <a:solidFill>
                <a:schemeClr val="tx1"/>
              </a:solidFill>
              <a:effectLst/>
              <a:latin typeface="+mn-ea"/>
              <a:sym typeface="+mn-ea"/>
            </a:endParaRPr>
          </a:p>
        </p:txBody>
      </p:sp>
      <p:sp>
        <p:nvSpPr>
          <p:cNvPr id="104969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政策支持：政府对石油勘探行业的支持力度加大，为投资者提供更多保障</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投资策略建议</a:t>
            </a:r>
            <a:endParaRPr altLang="en-US" lang="zh-CN"/>
          </a:p>
        </p:txBody>
      </p:sp>
      <p:sp>
        <p:nvSpPr>
          <p:cNvPr id="104972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关注政策动向，把握政策机遇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选择具有潜力的勘探区域和项目</a:t>
            </a:r>
            <a:endParaRPr dirty="0" sz="2000" err="1">
              <a:solidFill>
                <a:schemeClr val="tx1">
                  <a:lumMod val="75000"/>
                  <a:lumOff val="25000"/>
                </a:schemeClr>
              </a:solidFill>
              <a:latin typeface="+mn-ea"/>
              <a:ea typeface="+mn-ea"/>
              <a:cs typeface="+mn-ea"/>
              <a:sym typeface="+mn-lt"/>
            </a:endParaRPr>
          </a:p>
        </p:txBody>
      </p:sp>
      <p:sp>
        <p:nvSpPr>
          <p:cNvPr id="104974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5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多元化投资，降低风险</a:t>
            </a:r>
            <a:endParaRPr dirty="0" sz="2000" err="1">
              <a:solidFill>
                <a:schemeClr val="tx1">
                  <a:lumMod val="75000"/>
                  <a:lumOff val="25000"/>
                </a:schemeClr>
              </a:solidFill>
              <a:latin typeface="+mn-ea"/>
              <a:ea typeface="+mn-ea"/>
              <a:cs typeface="+mn-ea"/>
              <a:sym typeface="+mn-lt"/>
            </a:endParaRPr>
          </a:p>
        </p:txBody>
      </p:sp>
      <p:sp>
        <p:nvSpPr>
          <p:cNvPr id="10497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深入研究市场，了解行业发展趋势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98" name="标题"/>
          <p:cNvSpPr>
            <a:spLocks noGrp="1"/>
          </p:cNvSpPr>
          <p:nvPr>
            <p:ph type="title"/>
            <p:custDataLst>
              <p:tags r:id="rId1"/>
            </p:custDataLst>
          </p:nvPr>
        </p:nvSpPr>
        <p:spPr>
          <a:xfrm>
            <a:off x="990691" y="2308321"/>
            <a:ext cx="7841673" cy="1152000"/>
          </a:xfrm>
        </p:spPr>
        <p:txBody>
          <a:bodyPr>
            <a:normAutofit fontScale="93704"/>
          </a:bodyPr>
          <a:p>
            <a:r>
              <a:rPr altLang="en-US" dirty="0" lang="zh-CN"/>
              <a:t>石油勘探行业未来发展展望</a:t>
            </a:r>
            <a:endParaRPr altLang="en-US" dirty="0" lang="zh-CN"/>
          </a:p>
        </p:txBody>
      </p:sp>
      <p:sp>
        <p:nvSpPr>
          <p:cNvPr id="104980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4" name="标题 1"/>
          <p:cNvSpPr>
            <a:spLocks noGrp="1"/>
          </p:cNvSpPr>
          <p:nvPr>
            <p:ph type="title"/>
          </p:nvPr>
        </p:nvSpPr>
        <p:spPr/>
        <p:txBody>
          <a:bodyPr/>
          <a:p>
            <a:r>
              <a:rPr altLang="en-US" lang="zh-CN"/>
              <a:t>未来市场规模预测</a:t>
            </a:r>
            <a:endParaRPr altLang="en-US" lang="zh-CN"/>
          </a:p>
        </p:txBody>
      </p:sp>
      <p:sp>
        <p:nvSpPr>
          <p:cNvPr id="104983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4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4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4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5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新能源和可再生能源的发展将促进传统能源市场的竞争和变革</a:t>
            </a:r>
            <a:endParaRPr altLang="en-US" dirty="0" sz="2400" lang="zh-CN">
              <a:latin typeface="+mn-ea"/>
              <a:ea typeface="+mn-ea"/>
            </a:endParaRPr>
          </a:p>
        </p:txBody>
      </p:sp>
      <p:sp>
        <p:nvSpPr>
          <p:cNvPr id="104985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政治经济因素对石油勘探行业市场的影响不可忽视</a:t>
            </a:r>
            <a:endParaRPr altLang="en-US" dirty="0" sz="2400" lang="zh-CN">
              <a:latin typeface="+mn-ea"/>
              <a:ea typeface="+mn-ea"/>
            </a:endParaRPr>
          </a:p>
        </p:txBody>
      </p:sp>
      <p:sp>
        <p:nvSpPr>
          <p:cNvPr id="104985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全球石油需求持续增长，推动勘探行业市场规模不断扩大</a:t>
            </a:r>
            <a:endParaRPr altLang="en-US" dirty="0" sz="2400" lang="zh-CN">
              <a:latin typeface="+mn-ea"/>
              <a:ea typeface="+mn-ea"/>
            </a:endParaRPr>
          </a:p>
        </p:txBody>
      </p:sp>
      <p:sp>
        <p:nvSpPr>
          <p:cNvPr id="104985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技术进步和创新将提高勘探成功率，进一步增加市场规模</a:t>
            </a:r>
            <a:endParaRPr altLang="en-US" dirty="0" sz="2400" lang="zh-CN">
              <a:latin typeface="+mn-ea"/>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2" name="标题 1"/>
          <p:cNvSpPr>
            <a:spLocks noGrp="1"/>
          </p:cNvSpPr>
          <p:nvPr>
            <p:ph type="title"/>
          </p:nvPr>
        </p:nvSpPr>
        <p:spPr/>
        <p:txBody>
          <a:bodyPr/>
          <a:p>
            <a:r>
              <a:rPr altLang="en-US" lang="zh-CN"/>
              <a:t>未来市场结构预测</a:t>
            </a:r>
            <a:endParaRPr altLang="en-US" lang="zh-CN"/>
          </a:p>
        </p:txBody>
      </p:sp>
      <p:sp>
        <p:nvSpPr>
          <p:cNvPr id="10498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市场竞争将更加激烈，企业需要不断提升自身实力和核心竞争力。</a:t>
            </a:r>
            <a:endParaRPr altLang="en-US" dirty="0" sz="2400" lang="zh-CN">
              <a:latin typeface="+mn-ea"/>
              <a:ea typeface="+mn-ea"/>
            </a:endParaRPr>
          </a:p>
        </p:txBody>
      </p:sp>
      <p:sp>
        <p:nvSpPr>
          <p:cNvPr id="10499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环保和可持续发展将成为行业发展的重要趋势，企业需要积极应对和适应这些变化。</a:t>
            </a:r>
            <a:endParaRPr altLang="en-US" dirty="0" sz="2400" lang="zh-CN">
              <a:latin typeface="+mn-ea"/>
              <a:ea typeface="+mn-ea"/>
            </a:endParaRPr>
          </a:p>
        </p:txBody>
      </p:sp>
      <p:sp>
        <p:nvSpPr>
          <p:cNvPr id="10499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石油勘探行业将继续保持稳定增长，市场需求将持续扩大。</a:t>
            </a:r>
            <a:endParaRPr altLang="en-US" dirty="0" sz="2400" lang="zh-CN">
              <a:latin typeface="+mn-ea"/>
              <a:ea typeface="+mn-ea"/>
            </a:endParaRPr>
          </a:p>
        </p:txBody>
      </p:sp>
      <p:sp>
        <p:nvSpPr>
          <p:cNvPr id="10499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技术创新将成为推动行业发展的关键因素，数字化、智能化技术将得到广泛应用。</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0" name="标题 1"/>
          <p:cNvSpPr>
            <a:spLocks noGrp="1"/>
          </p:cNvSpPr>
          <p:nvPr>
            <p:ph type="title"/>
          </p:nvPr>
        </p:nvSpPr>
        <p:spPr/>
        <p:txBody>
          <a:bodyPr/>
          <a:p>
            <a:r>
              <a:rPr altLang="en-US" lang="zh-CN"/>
              <a:t>未来技术发展预测</a:t>
            </a:r>
            <a:endParaRPr altLang="en-US" lang="zh-CN"/>
          </a:p>
        </p:txBody>
      </p:sp>
      <p:sp>
        <p:nvSpPr>
          <p:cNvPr id="104995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无人化、自动化钻井技术将逐步普及，降低人工成本和安全风险。</a:t>
            </a:r>
            <a:endParaRPr altLang="en-US" sz="1400" lang="zh-CN" spc="150">
              <a:solidFill>
                <a:schemeClr val="tx1"/>
              </a:solidFill>
              <a:effectLst/>
              <a:latin typeface="+mn-ea"/>
              <a:sym typeface="+mn-ea"/>
            </a:endParaRPr>
          </a:p>
        </p:txBody>
      </p:sp>
      <p:sp>
        <p:nvSpPr>
          <p:cNvPr id="104996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人工智能和大数据技术的应用将更加广泛，提高勘探效率和准确性。</a:t>
            </a:r>
            <a:endParaRPr altLang="en-US" dirty="0" sz="1400" lang="zh-CN" spc="150">
              <a:solidFill>
                <a:schemeClr val="tx1"/>
              </a:solidFill>
              <a:effectLst/>
              <a:latin typeface="+mn-ea"/>
              <a:sym typeface="+mn-ea"/>
            </a:endParaRPr>
          </a:p>
        </p:txBody>
      </p:sp>
      <p:sp>
        <p:nvSpPr>
          <p:cNvPr id="104996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新型地震勘探技术将不断涌现，为复杂地区勘探提供更多可能性。</a:t>
            </a:r>
            <a:endParaRPr altLang="en-US" sz="1400" lang="zh-CN" spc="150">
              <a:solidFill>
                <a:schemeClr val="tx1"/>
              </a:solidFill>
              <a:effectLst/>
              <a:latin typeface="+mn-ea"/>
              <a:sym typeface="+mn-ea"/>
            </a:endParaRPr>
          </a:p>
        </p:txBody>
      </p:sp>
      <p:sp>
        <p:nvSpPr>
          <p:cNvPr id="104996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生物技术将应用于石油勘探中，提高原油采收率和环保性。</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00" name="标题 1"/>
          <p:cNvSpPr>
            <a:spLocks noGrp="1"/>
          </p:cNvSpPr>
          <p:nvPr>
            <p:ph type="title"/>
          </p:nvPr>
        </p:nvSpPr>
        <p:spPr/>
        <p:txBody>
          <a:bodyPr/>
          <a:p>
            <a:r>
              <a:rPr altLang="en-US" lang="zh-CN"/>
              <a:t>未来市场发展前景</a:t>
            </a:r>
            <a:endParaRPr altLang="en-US" lang="zh-CN"/>
          </a:p>
        </p:txBody>
      </p:sp>
      <p:sp>
        <p:nvSpPr>
          <p:cNvPr id="105000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石油需求持续增长，勘探行业有望迎来新机遇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0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技术创新推动勘探行业向深海、极地等新领域拓展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1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环保法规趋严，推动勘探行业绿色发展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2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市场竞争格局优化，优质企业将获得更大发展空间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58"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060"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062"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5*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5*l_h_i*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5*l_h_a*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5*l_h_i*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5*l_h_a*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5*l_h_i*1_5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5*l_h_a*1_5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l_i*1_1"/>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5*l_h_i*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5*l_h_a*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5*l_h_i*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5*l_h_a*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l_i*1_2"/>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2"/>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l_i*1_3"/>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3"/>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xml><?xml version="1.0" encoding="utf-8"?>
<p:tagLst xmlns:p="http://schemas.openxmlformats.org/presentationml/2006/main">
  <p:tag name="KSO_WM_SLIDE_ID" val="custom2023099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7.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50_1*l_h_i*1_1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201.259765625,&quot;width&quot;:810.700012207031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gradient&quot;:[{&quot;brightness&quot;:0,&quot;colorType&quot;:1,&quot;foreColorIndex&quot;:10,&quot;pos&quot;:0,&quot;transparency&quot;:0},{&quot;brightness&quot;:0.4000000059604645,&quot;colorType&quot;:1,&quot;foreColorIndex&quot;:10,&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250_1*l_h_i*1_2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201.259765625,&quot;width&quot;:810.700012207031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gradient&quot;:[{&quot;brightness&quot;:0,&quot;colorType&quot;:1,&quot;foreColorIndex&quot;:10,&quot;pos&quot;:0,&quot;transparency&quot;:0},{&quot;brightness&quot;:0.4000000059604645,&quot;colorType&quot;:1,&quot;foreColorIndex&quot;:10,&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0_1*l_h_f*1_1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VALUE" val="84"/>
  <p:tag name="KSO_WM_UNIT_PRESET_TEXT" val="单击此处添加文本具体内容，简明扼要地阐述您的观点。根据需要可酌情增减文字，以便观者准确理解您的思想"/>
  <p:tag name="KSO_WM_UNIT_TEXT_FILL_FORE_SCHEMECOLOR_INDEX" val="1"/>
  <p:tag name="KSO_WM_UNIT_TEXT_FILL_TYPE" val="1"/>
  <p:tag name="KSO_WM_DIAGRAM_MAX_ITEMCNT" val="6"/>
  <p:tag name="KSO_WM_DIAGRAM_MIN_ITEMCNT" val="2"/>
  <p:tag name="KSO_WM_DIAGRAM_VIRTUALLY_FRAME" val="{&quot;height&quot;:201.259765625,&quot;width&quot;:810.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0_1*l_h_f*1_2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以便观者准确理解您的思想"/>
  <p:tag name="KSO_WM_UNIT_TEXT_FILL_FORE_SCHEMECOLOR_INDEX" val="1"/>
  <p:tag name="KSO_WM_UNIT_TEXT_FILL_TYPE" val="1"/>
  <p:tag name="KSO_WM_DIAGRAM_MAX_ITEMCNT" val="6"/>
  <p:tag name="KSO_WM_DIAGRAM_MIN_ITEMCNT" val="2"/>
  <p:tag name="KSO_WM_DIAGRAM_VIRTUALLY_FRAME" val="{&quot;height&quot;:201.259765625,&quot;width&quot;:810.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250_1*l_h_a*1_1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VALUE" val="7"/>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01.259765625,&quot;width&quot;:810.7000122070312}"/>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brightness&quot;:0,&quot;colorType&quot;:1,&quot;foreColorIndex&quot;:10,&quot;transparency&quot;:0.850000023841857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250_1*l_h_a*1_2_1"/>
  <p:tag name="KSO_WM_TEMPLATE_CATEGORY" val="diagram"/>
  <p:tag name="KSO_WM_TEMPLATE_INDEX" val="20231250"/>
  <p:tag name="KSO_WM_UNIT_LAYERLEVEL" val="1_1_1"/>
  <p:tag name="KSO_WM_TAG_VERSION" val="3.0"/>
  <p:tag name="KSO_WM_BEAUTIFY_FLAG" val="#wm#"/>
  <p:tag name="KSO_WM_DIAGRAM_VERSION" val="3"/>
  <p:tag name="KSO_WM_DIAGRAM_COLOR_TRICK" val="1"/>
  <p:tag name="KSO_WM_DIAGRAM_COLOR_TEXT_CAN_REMOVE" val="n"/>
  <p:tag name="KSO_WM_UNIT_VALUE" val="7"/>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01.259765625,&quot;width&quot;:810.7000122070312}"/>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brightness&quot;:0,&quot;colorType&quot;:1,&quot;foreColorIndex&quot;:10,&quot;transparency&quot;:0.850000023841857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63.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06.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57.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305.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2024-01-03T13:45:09Z</dcterms:created>
  <dcterms:modified xsi:type="dcterms:W3CDTF">2024-01-03T13:45:09Z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8f3a9d250fd54839be47bbec9c87dc69_21</vt:lpwstr>
  </property>
</Properties>
</file>