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tags" Target="tags/tag28.xml" /><Relationship Id="rId29" Type="http://schemas.openxmlformats.org/officeDocument/2006/relationships/presProps" Target="presProps.xml" /><Relationship Id="rId3" Type="http://schemas.openxmlformats.org/officeDocument/2006/relationships/handoutMaster" Target="handoutMasters/handoutMaster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9.xml" /><Relationship Id="rId4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2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606425" y="1798320"/>
            <a:ext cx="10979150" cy="3261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48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sz="60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第一部分</a:t>
            </a:r>
            <a:r>
              <a:rPr lang="en-US" altLang="zh-CN" sz="60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0" noProof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七年级上册</a:t>
            </a:r>
          </a:p>
          <a:p>
            <a:pPr algn="ctr"/>
            <a:endParaRPr lang="zh-CN" altLang="en-US" sz="4400" b="0" noProof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54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第一</a:t>
            </a:r>
            <a:r>
              <a:rPr lang="zh-CN" sz="54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章</a:t>
            </a:r>
            <a:r>
              <a:rPr lang="en-US" altLang="zh-CN" sz="54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54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地</a:t>
            </a:r>
            <a:r>
              <a:rPr lang="en-US" altLang="zh-CN" sz="54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 </a:t>
            </a:r>
            <a:r>
              <a:rPr lang="zh-CN" altLang="en-US" sz="5400" b="0" noProof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球</a:t>
            </a:r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24810" y="216344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基础知识梳理</a:t>
            </a:r>
          </a:p>
        </p:txBody>
      </p:sp>
      <p:sp>
        <p:nvSpPr>
          <p:cNvPr id="20" name="矩形 19"/>
          <p:cNvSpPr/>
          <p:nvPr/>
        </p:nvSpPr>
        <p:spPr>
          <a:xfrm>
            <a:off x="2924810" y="332359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高频考点</a:t>
            </a:r>
          </a:p>
        </p:txBody>
      </p:sp>
      <p:sp>
        <p:nvSpPr>
          <p:cNvPr id="22" name="矩形 21"/>
          <p:cNvSpPr/>
          <p:nvPr/>
        </p:nvSpPr>
        <p:spPr>
          <a:xfrm>
            <a:off x="2924810" y="448437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零失误训练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28190" y="216344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327088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28190" y="448437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基础知识梳理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695450" y="2224405"/>
            <a:ext cx="925131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形状：地球是一个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两极稍扁、赤道略鼓的不规则球体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大小：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①平均半径：6 371千米；</a:t>
            </a:r>
          </a:p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②赤道周长：约4万千米；</a:t>
            </a:r>
          </a:p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③表面积：5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1亿平方千米。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080" y="956945"/>
            <a:ext cx="47739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一、地球的形状和大小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2"/>
      <p:bldP spid="3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82955" y="1271905"/>
            <a:ext cx="10883265" cy="5384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地轴、赤道和两极。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2.经线特点。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（1）所有经线一样长；经线都指示南北方向；经线是一个半圆。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（2）0°经线为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本初子午线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，由此向东、向西各分180°。以东为东经，用字母“E”表示；以西为西经，用字母“W”表示。</a:t>
            </a:r>
          </a:p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3.纬线特点。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（1）纬线长短不一，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赤道最长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，向南北两极逐渐缩短；纬线都指示东西方向；纬线是一个完整的圆。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0°纬线为赤道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，向北、向南各分90°。赤道以北为北纬，用字母“N”表示；赤道以南为南纬，用字母“S”表示。</a:t>
            </a:r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17220" y="760095"/>
            <a:ext cx="431482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二、地球仪和经纬网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05790" y="1139190"/>
            <a:ext cx="11198225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4.低、中、高纬的划分。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0°～30°为低纬度，30°～60°为中纬度，60°～90°为高纬度。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5.东、西半球与南、北半球的划分。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（1）以20°W和160°E组成的经线圈为界，20°W以东、160°E以西为东半球；20°W以西、160°E以东为西半球。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（2）赤道（0°纬线）为南北半球分界线：赤道以北为北半球，赤道以南为南半球。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6.特殊纬线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：23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5°N——北回归线，23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5°S——南回归线；66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5°N——北极圈，66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5°S——南极圈。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7.能在地球仪上利用经纬网确定地球上任何一个地点的位置。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70610" y="732790"/>
            <a:ext cx="1038352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8.判断经纬线属于南北纬或东西经的方法（如下图所示）。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（1）牢记横纬竖经。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（2）纬线：先找数值小的度数，若度数往南逐渐增大，则是南纬；反之是北纬。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（3）经线：先找数值小的度数，若度数往东逐渐增大，则是东经；反之是西经。</a:t>
            </a:r>
            <a:endParaRPr lang="zh-CN" altLang="en-US" sz="2800"/>
          </a:p>
        </p:txBody>
      </p:sp>
      <p:pic>
        <p:nvPicPr>
          <p:cNvPr id="3" name="图片 2" descr="第一章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89325" y="2979420"/>
            <a:ext cx="4408170" cy="3530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74395" y="1748155"/>
            <a:ext cx="11004550" cy="3815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endParaRPr lang="zh-CN" altLang="en-US"/>
          </a:p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1.地球的自转。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方向：自西向东；周期：一天（24小时）；自转中心：地轴。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地理意义：产生了昼夜更替和时间的差异。</a:t>
            </a:r>
          </a:p>
          <a:p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2.地球的公转。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绕转中心：太阳；方向：自西向东；周期：一年；公转轨道：椭圆。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地理意义：产生了季节变化和昼夜长短变化。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8020" y="768350"/>
            <a:ext cx="339661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三、地球的运动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77545" y="1301115"/>
            <a:ext cx="1100264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3.五带的划分。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热带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在南北回归线之间，有阳光直射现象，地面获得的太阳光热最多，气候终年炎热。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温带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北回归线和北极圈之间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南回归线和南极圈之间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，地面获得的太阳光热比热带少比寒带多，气候的四季变化比较明显。回归线是热带和温带的分界线。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寒带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北极圈以北和南极圈以南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，有极夜和极昼现象。极圈是寒带和温带的分界线。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31800" y="659130"/>
            <a:ext cx="11553190" cy="5046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4.区时及日界线。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/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（1）国际上规定，全球共划分为24个时区，每个时区横跨经度15°。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①0°经线所在的时区为中时区(7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5°W—7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5°E）,该时区的中央经线为0°，向东、向西分别叫作东时区和西时区。东12区和西12区各跨经度7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5°，两个时区合并为一个时区，叫东西十二区(172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5°E—172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5°W)，该时区的中央经线为180°。</a:t>
            </a:r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②不同时区的计算：</a:t>
            </a:r>
            <a:r>
              <a:rPr lang="zh-CN" altLang="en-US" sz="24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经度数÷15＝商……余数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余数小于7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5°，商为时区数；大于7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5°，商＋1为时区数。</a:t>
            </a:r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如求31°E所在时区，即31°÷15°=2…1，余数1小于7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5，则31°E所在时区就是东二区。</a:t>
            </a:r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若求69°W所在时区，即69°÷15°=4…9，余数9大于7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5，则69°W所在时区就是西五区。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/>
        </p:nvGrpSpPr>
        <p:grpSpPr>
          <a:xfrm>
            <a:off x="48260" y="711835"/>
            <a:ext cx="11675110" cy="2491740"/>
            <a:chOff x="76" y="1121"/>
            <a:chExt cx="18386" cy="3924"/>
          </a:xfrm>
        </p:grpSpPr>
        <p:sp>
          <p:nvSpPr>
            <p:cNvPr id="2" name="文本框 1"/>
            <p:cNvSpPr txBox="1"/>
            <p:nvPr/>
          </p:nvSpPr>
          <p:spPr>
            <a:xfrm>
              <a:off x="76" y="1121"/>
              <a:ext cx="18386" cy="39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（2）区时的计算。记住口诀，画出下图，就可以计算了。</a:t>
              </a:r>
            </a:p>
            <a:p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</a:t>
              </a:r>
              <a:r>
                <a:rPr lang="zh-CN" altLang="en-US" sz="28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注意：图中正数为东时区，负数为西时区，0是中时区。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“区时计算办法巧，东边要比西边早，找好中时区，一目就明了。”</a:t>
              </a:r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r>
                <a:rPr lang="en-US" altLang="zh-CN" sz="2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</a:p>
            <a:p>
              <a:r>
                <a:rPr lang="en-US" altLang="zh-CN" sz="2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</a:t>
              </a:r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3" name="图片 2" descr="第一章第三点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t="22365" b="0"/>
            <a:stretch>
              <a:fillRect/>
            </a:stretch>
          </p:blipFill>
          <p:spPr>
            <a:xfrm>
              <a:off x="737" y="3476"/>
              <a:ext cx="17528" cy="1182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593725" y="3426460"/>
            <a:ext cx="1100518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比如，北京东八区时间为8月18日9时，则东十一区的时间是8月18日12时。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计算原理：同区相减，即11-8=3小时，因为东十一区在东八区的东面，东比西早，所以时间是9+3=12时。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又如，北京东八区的时间为8月18日9时，则西三区的时间是8月17日22时。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计算原理：异区相加，即8+3=11小时，因为东八区在西三区的东面，东比西早，所以9-11=-2。当得数为负数的时候，要减去一天（24小时）来消除负数，所以日期就从18日变为17日，时间则是24-2=22时。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65785" y="1844675"/>
            <a:ext cx="1106043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（3）1884年召开的国际经度会议规定，原则上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以180°经线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作为地球上“今天”和“昨天”的分界线，叫作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国际日期变更线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简称日界线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（4）日界线西侧的东12区与东侧的西12区时刻相同，日期正好相差一天。从东12区向东越过日界线进入西12区，日期要减1天；从西12区向西越过日界线进入东12区，日期要加1天。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78485" y="833755"/>
            <a:ext cx="112236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四、太阳直射、斜射对地面获得热量的影响</a:t>
            </a:r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77570" y="2032635"/>
            <a:ext cx="1062545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地球表面的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热量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主要来自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太阳辐射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同一地点，不同时间获得的热量有多有少；同一时间，不同纬度获得的热量也有很大的不同，这些都与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太阳高度的大小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密切相关。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太阳高度是指太阳光线与地平面的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夹角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正午太阳高度是指一天中太阳升到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最高点时的太阳高度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高频考点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第一章高频考点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680" y="288925"/>
            <a:ext cx="11353165" cy="61048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零失误训练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83870" y="833755"/>
            <a:ext cx="112236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一、单项选择题</a:t>
            </a:r>
            <a:endParaRPr lang="zh-CN" altLang="en-US" sz="2800"/>
          </a:p>
          <a:p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598805" y="1528445"/>
            <a:ext cx="1110869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科学家经过长时间的精密测量，发现地球的真实形状是一个（  ）</a:t>
            </a: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正球体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两极稍扁、赤道略鼓的不规则球体</a:t>
            </a: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平面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透明的不规则球体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8805" y="2912110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8805" y="3689985"/>
            <a:ext cx="956183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本初子午线是（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东西经度的分界线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东西半球的分界线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存在于地球上的一条线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和赤道等长的一条线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8805" y="519112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2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5" grpId="2"/>
      <p:bldP spid="4" grpId="3"/>
      <p:bldP spid="6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464185" y="836930"/>
            <a:ext cx="1147000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下列关于赤道的叙述，正确的是（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①赤道是划分纬度的起点线，是90°纬线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②赤道是划分经度的起点线，是0°经线</a:t>
            </a: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③赤道是南半球和北半球的分界线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④赤道是南、北纬度的分界线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A①②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B①④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C③④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D②③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4185" y="3045460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4185" y="4005580"/>
            <a:ext cx="1081595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经线指示南北方向，这样在南、北极点各有（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三个方向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四个方向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一个方向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两个方向</a:t>
            </a:r>
            <a:endParaRPr lang="zh-CN" altLang="en-US" sz="2800"/>
          </a:p>
        </p:txBody>
      </p:sp>
      <p:sp>
        <p:nvSpPr>
          <p:cNvPr id="7" name="文本框 6"/>
          <p:cNvSpPr txBox="1"/>
          <p:nvPr/>
        </p:nvSpPr>
        <p:spPr>
          <a:xfrm>
            <a:off x="464185" y="517969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  <p:bldP spid="4" grpId="2"/>
      <p:bldP spid="7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46150" y="1101725"/>
            <a:ext cx="1107376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习惯上划分东西半球的分界线是（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20°W，160°E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20°E，160°W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0°经线和0°纬线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0°经线和180°经线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中纬度是指（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30°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～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60°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～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66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5°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～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30°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～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90°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46150" y="264731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46150" y="526732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1"/>
      <p:bldP spid="7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89585" y="1083310"/>
            <a:ext cx="11213465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地球仪上的纬线（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相交于一点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互相平行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呈半圆状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互相垂直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2014年世界杯在巴西举行，巴西所在时区是西三区，假设揭幕战在当地时间2014年6月12日17：00开始，我们收看的时间是（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6月13日4：00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6月11日15：00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6月12日3：00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6月12日4：00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5330" y="269430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5330" y="5553710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1"/>
      <p:bldP spid="7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11530" y="768985"/>
            <a:ext cx="10568940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假如要给地球缝制一件外衣，那么所需的布料应不少于（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1亿千米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1亿立方千米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11亿平方千米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1亿平方千米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全球四季变化最明显的地区是（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热带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温带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寒带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温带和寒带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当北半球夏至日时，出现极昼现象的地区是（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北极圈内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南回归线以南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南极大陆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赤道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5510" y="213169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05510" y="388937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5510" y="5600065"/>
            <a:ext cx="2391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  <a:r>
              <a:rPr lang="en-US" altLang="zh-CN" sz="2800">
                <a:solidFill>
                  <a:srgbClr val="FF0000"/>
                </a:solidFill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1"/>
      <p:bldP spid="7" grpId="2"/>
      <p:bldP spid="3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83565" y="68707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二、综合题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87045" y="1066165"/>
            <a:ext cx="10984230" cy="5114290"/>
            <a:chOff x="767" y="1679"/>
            <a:chExt cx="17298" cy="8054"/>
          </a:xfrm>
        </p:grpSpPr>
        <p:pic>
          <p:nvPicPr>
            <p:cNvPr id="5" name="图片 4" descr="第一章12.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" y="6937"/>
              <a:ext cx="17298" cy="2797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20" y="1679"/>
              <a:ext cx="16681" cy="169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endParaRPr lang="zh-CN" altLang="en-US"/>
            </a:p>
            <a:p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12</a:t>
              </a:r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.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读甲、乙经纬网示意图（如下图所示），填写下表。</a:t>
              </a:r>
            </a:p>
            <a:p>
              <a:endParaRPr lang="zh-CN" altLang="en-US"/>
            </a:p>
          </p:txBody>
        </p:sp>
        <p:pic>
          <p:nvPicPr>
            <p:cNvPr id="4" name="图片 3" descr="第一章12题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87" y="3173"/>
              <a:ext cx="10209" cy="3764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1343660" y="5109210"/>
            <a:ext cx="14535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20°S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27325" y="5108575"/>
            <a:ext cx="15855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90°E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383405" y="5108575"/>
            <a:ext cx="918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东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890260" y="5109210"/>
            <a:ext cx="918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841615" y="5108575"/>
            <a:ext cx="918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低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792970" y="5109210"/>
            <a:ext cx="1495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热带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43660" y="5608955"/>
            <a:ext cx="1782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50°N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68905" y="5608955"/>
            <a:ext cx="2070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170°E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383405" y="5608955"/>
            <a:ext cx="918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西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890260" y="5608955"/>
            <a:ext cx="918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841615" y="5608955"/>
            <a:ext cx="918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中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671050" y="5608955"/>
            <a:ext cx="2070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北温带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  <p:cond evt="onBegin" delay="0">
                          <p:tn val="39"/>
                        </p:cond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  <p:cond evt="onBegin" delay="0">
                          <p:tn val="67"/>
                        </p:cond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  <p:cond evt="onBegin" delay="0">
                          <p:tn val="74"/>
                        </p:cond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  <p:cond evt="onBegin" delay="0">
                          <p:tn val="81"/>
                        </p:cond>
                      </p:stCondLst>
                      <p:childTnLst>
                        <p:par>
                          <p:cTn id="8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  <p:cond evt="onBegin" delay="0">
                          <p:tn val="88"/>
                        </p:cond>
                      </p:stCondLst>
                      <p:childTnLst>
                        <p:par>
                          <p:cTn id="9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  <p:bldP spid="7" grpId="2"/>
      <p:bldP spid="9" grpId="3"/>
      <p:bldP spid="10" grpId="4"/>
      <p:bldP spid="11" grpId="5"/>
      <p:bldP spid="12" grpId="6"/>
      <p:bldP spid="13" grpId="7"/>
      <p:bldP spid="14" grpId="8"/>
      <p:bldP spid="15" grpId="9"/>
      <p:bldP spid="16" grpId="10"/>
      <p:bldP spid="17" grpId="11"/>
      <p:bldP spid="18" grpId="1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92100" y="1534795"/>
            <a:ext cx="1160843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家住冀州的小红，一天接到在远洋航船上工作的爸爸打来的电话。爸爸说：“我们的轮船正停在这样一个地方：轮船的北侧是北半球，南侧是南半球，东侧是东半球，西侧是西半球。”小红爸爸在电话中说的地方真的存在吗？请说明你的理由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2970" y="814705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三、拓展延伸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02970" y="3761740"/>
            <a:ext cx="1054671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答案：</a:t>
            </a:r>
          </a:p>
          <a:p>
            <a:r>
              <a:rPr lang="zh-CN" altLang="en-US" sz="2800">
                <a:solidFill>
                  <a:srgbClr val="FF0000"/>
                </a:solidFill>
              </a:rPr>
              <a:t> </a:t>
            </a:r>
            <a:r>
              <a:rPr lang="en-US" altLang="zh-CN" sz="2800">
                <a:solidFill>
                  <a:srgbClr val="FF0000"/>
                </a:solidFill>
              </a:rPr>
              <a:t>      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存在。理由：因为赤道（0°纬线）的北侧是北半球，南侧是南半球；20°W经线以东是东半球，以西是西半球。所以，这个地方存在，其经度是20°W，纬度是0°。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1"/>
      <p:bldP spid="4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/>
        </p:nvGrpSpPr>
        <p:grpSpPr>
          <a:xfrm>
            <a:off x="421640" y="658495"/>
            <a:ext cx="11393170" cy="5333365"/>
            <a:chOff x="664" y="1037"/>
            <a:chExt cx="17942" cy="8399"/>
          </a:xfrm>
        </p:grpSpPr>
        <p:pic>
          <p:nvPicPr>
            <p:cNvPr id="3" name="图片 2" descr="第一章1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30" y="1321"/>
              <a:ext cx="12324" cy="3757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029" y="1037"/>
              <a:ext cx="1516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14</a:t>
              </a:r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.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读图①、②（如下图所示），完成下列各题。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64" y="5078"/>
              <a:ext cx="17942" cy="4358"/>
              <a:chOff x="664" y="5078"/>
              <a:chExt cx="17942" cy="4358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664" y="5078"/>
                <a:ext cx="17942" cy="4358"/>
                <a:chOff x="664" y="5078"/>
                <a:chExt cx="17942" cy="4358"/>
              </a:xfrm>
            </p:grpSpPr>
            <p:sp>
              <p:nvSpPr>
                <p:cNvPr id="4" name="文本框 3"/>
                <p:cNvSpPr txBox="1"/>
                <p:nvPr/>
              </p:nvSpPr>
              <p:spPr>
                <a:xfrm>
                  <a:off x="664" y="5078"/>
                  <a:ext cx="17942" cy="363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</a:lstStyle>
                <a:p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（1）A、B、C三点都位于地球上五带中的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带，一年中太阳直射两次的</a:t>
                  </a:r>
                </a:p>
                <a:p>
                  <a:endParaRPr lang="zh-CN" altLang="en-US" sz="24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  <a:p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（2）A点的纬度是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，一天中，A、B两点先看到太阳的是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点。</a:t>
                  </a:r>
                </a:p>
                <a:p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（3）当太阳直射A点时，地球位于公转轨道上的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处，此时北极圈内会出现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现象，B点的正午太阳高度为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。</a:t>
                  </a:r>
                </a:p>
                <a:p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（4）当地球位于公转轨道上的乙处时，北半球处在</a:t>
                  </a:r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</a:rPr>
                    <a:t>季，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南半球处在</a:t>
                  </a:r>
                  <a:endParaRPr lang="zh-CN" altLang="en-US" sz="24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5" name="文本框 4"/>
                <p:cNvSpPr txBox="1"/>
                <p:nvPr/>
              </p:nvSpPr>
              <p:spPr>
                <a:xfrm>
                  <a:off x="664" y="8711"/>
                  <a:ext cx="3888" cy="7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</a:lstStyle>
                <a:p>
                  <a:pPr algn="l"/>
                  <a:r>
                    <a:rPr lang="en-US" altLang="zh-CN" sz="2400" u="sng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           </a:t>
                  </a:r>
                  <a:r>
                    <a:rPr lang="zh-CN" altLang="en-US" sz="2400"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ea"/>
                    </a:rPr>
                    <a:t>季。</a:t>
                  </a:r>
                  <a:endParaRPr lang="zh-CN" altLang="en-US" sz="24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  <p:sp>
            <p:nvSpPr>
              <p:cNvPr id="8" name="文本框 7"/>
              <p:cNvSpPr txBox="1"/>
              <p:nvPr/>
            </p:nvSpPr>
            <p:spPr>
              <a:xfrm>
                <a:off x="664" y="5676"/>
                <a:ext cx="4368" cy="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</a:lstStyle>
              <a:p>
                <a:pPr algn="l"/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是</a:t>
                </a:r>
                <a:r>
                  <a:rPr lang="en-US" altLang="zh-CN" sz="2400" u="sng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</a:t>
                </a:r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点。</a:t>
                </a:r>
                <a:endParaRPr lang="zh-CN" altLang="en-US" sz="2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6621780" y="319849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热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80490" y="3648075"/>
            <a:ext cx="4800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39465" y="3941445"/>
            <a:ext cx="10439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23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5°N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126980" y="3941445"/>
            <a:ext cx="541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13955" y="4309745"/>
            <a:ext cx="692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甲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20470" y="467804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极昼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32600" y="4678045"/>
            <a:ext cx="615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90°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911465" y="504634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秋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36015" y="5505450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春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  <p:cond evt="onBegin" delay="0">
                          <p:tn val="49"/>
                        </p:cond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2" grpId="2"/>
      <p:bldP spid="13" grpId="3"/>
      <p:bldP spid="14" grpId="4"/>
      <p:bldP spid="15" grpId="5"/>
      <p:bldP spid="16" grpId="6"/>
      <p:bldP spid="17" grpId="7"/>
      <p:bldP spid="18" grpId="8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PLACING_PICTURE_USER_VIEWPORT" val="{&quot;height&quot;:8448,&quot;width&quot;:10548}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152</Paragraphs>
  <Slides>24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25">
      <vt:lpstr>Office 主题</vt:lpstr>
      <vt:lpstr>Slide 1</vt:lpstr>
      <vt:lpstr>Slide 2</vt:lpstr>
      <vt:lpstr>基础知识梳理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高频考点</vt:lpstr>
      <vt:lpstr>Slide 15</vt:lpstr>
      <vt:lpstr>零失误训练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2021-10-21T01:18:24Z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