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30"/>
  </p:handoutMasterIdLst>
  <p:sldIdLst>
    <p:sldId id="256" r:id="rId3"/>
    <p:sldId id="258" r:id="rId4"/>
    <p:sldId id="259" r:id="rId5"/>
    <p:sldId id="261" r:id="rId6"/>
    <p:sldId id="301" r:id="rId8"/>
    <p:sldId id="302" r:id="rId9"/>
    <p:sldId id="264" r:id="rId10"/>
    <p:sldId id="303" r:id="rId11"/>
    <p:sldId id="304" r:id="rId12"/>
    <p:sldId id="306" r:id="rId13"/>
    <p:sldId id="307" r:id="rId14"/>
    <p:sldId id="309" r:id="rId15"/>
    <p:sldId id="311" r:id="rId16"/>
    <p:sldId id="310" r:id="rId17"/>
    <p:sldId id="314" r:id="rId18"/>
    <p:sldId id="312" r:id="rId19"/>
    <p:sldId id="305" r:id="rId20"/>
    <p:sldId id="313" r:id="rId21"/>
    <p:sldId id="278" r:id="rId22"/>
    <p:sldId id="317" r:id="rId23"/>
    <p:sldId id="315" r:id="rId24"/>
    <p:sldId id="316" r:id="rId25"/>
    <p:sldId id="367" r:id="rId26"/>
    <p:sldId id="368" r:id="rId27"/>
    <p:sldId id="285" r:id="rId28"/>
    <p:sldId id="286" r:id="rId29"/>
  </p:sldIdLst>
  <p:sldSz cx="9144000" cy="5143500" type="screen16x9"/>
  <p:notesSz cx="6858000" cy="9144000"/>
  <p:embeddedFontLst>
    <p:embeddedFont>
      <p:font typeface="黑体" panose="02010609060101010101" pitchFamily="2" charset="-122"/>
      <p:regular r:id="rId34"/>
    </p:embeddedFont>
    <p:embeddedFont>
      <p:font typeface="楷体_GB2312" panose="02010609030101010101" pitchFamily="49" charset="-122"/>
      <p:regular r:id="rId35"/>
    </p:embeddedFont>
    <p:embeddedFont>
      <p:font typeface="楷体" panose="02010609060101010101" pitchFamily="49" charset="-122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mbria Math" panose="02040503050406030204" pitchFamily="18" charset="0"/>
      <p:regular r:id="rId41"/>
    </p:embeddedFont>
  </p:embeddedFontLst>
  <p:custDataLst>
    <p:tags r:id="rId4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B47C"/>
    <a:srgbClr val="D5E1C0"/>
    <a:srgbClr val="3297EC"/>
    <a:srgbClr val="FFFFCC"/>
    <a:srgbClr val="00B0F0"/>
    <a:srgbClr val="CC00FF"/>
    <a:srgbClr val="0000FF"/>
    <a:srgbClr val="D60093"/>
    <a:srgbClr val="FFEBAD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888" autoAdjust="0"/>
  </p:normalViewPr>
  <p:slideViewPr>
    <p:cSldViewPr snapToGrid="0" showGuides="1">
      <p:cViewPr varScale="1">
        <p:scale>
          <a:sx n="146" d="100"/>
          <a:sy n="146" d="100"/>
        </p:scale>
        <p:origin x="594" y="108"/>
      </p:cViewPr>
      <p:guideLst>
        <p:guide orient="horz" pos="1620"/>
        <p:guide pos="28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97.xml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slide" Target="slides/slide2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黑体" panose="02010609060101010101" pitchFamily="2" charset="-122"/>
                <a:cs typeface="宋体" panose="02010600030101010101" pitchFamily="2" charset="-122"/>
              </a:defRPr>
            </a:lvl1pPr>
          </a:lstStyle>
          <a:p>
            <a:pPr>
              <a:defRPr/>
            </a:pPr>
            <a:fld id="{8E949477-6B46-4984-B7AB-1587FB0D14DA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黑体" panose="0201060906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黑体" panose="0201060906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黑体" panose="0201060906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黑体" panose="0201060906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黑体" panose="0201060906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2" charset="-122"/>
            </a:endParaRPr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FC5CD8C-05A8-406A-8E97-481F3C359E0A}" type="slidenum">
              <a:rPr altLang="en-US" smtClean="0">
                <a:ea typeface="黑体" panose="02010609060101010101" pitchFamily="2" charset="-122"/>
              </a:rPr>
            </a:fld>
            <a:endParaRPr lang="zh-CN" altLang="en-US">
              <a:ea typeface="黑体" panose="0201060906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5603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>
              <a:ea typeface="黑体" panose="0201060906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image" Target="../media/image4.png"/><Relationship Id="rId4" Type="http://schemas.openxmlformats.org/officeDocument/2006/relationships/tags" Target="../tags/tag5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4.png"/><Relationship Id="rId2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image" Target="../media/image4.png"/><Relationship Id="rId4" Type="http://schemas.openxmlformats.org/officeDocument/2006/relationships/tags" Target="../tags/tag13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4.png"/><Relationship Id="rId3" Type="http://schemas.openxmlformats.org/officeDocument/2006/relationships/tags" Target="../tags/tag17.xml"/><Relationship Id="rId2" Type="http://schemas.openxmlformats.org/officeDocument/2006/relationships/image" Target="../media/image8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21.xml"/><Relationship Id="rId7" Type="http://schemas.openxmlformats.org/officeDocument/2006/relationships/image" Target="../media/image11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4.png"/><Relationship Id="rId3" Type="http://schemas.openxmlformats.org/officeDocument/2006/relationships/tags" Target="../tags/tag25.xml"/><Relationship Id="rId2" Type="http://schemas.openxmlformats.org/officeDocument/2006/relationships/image" Target="../media/image12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image" Target="../media/image4.png"/><Relationship Id="rId4" Type="http://schemas.openxmlformats.org/officeDocument/2006/relationships/tags" Target="../tags/tag33.xml"/><Relationship Id="rId3" Type="http://schemas.openxmlformats.org/officeDocument/2006/relationships/image" Target="../media/image13.wmf"/><Relationship Id="rId2" Type="http://schemas.openxmlformats.org/officeDocument/2006/relationships/oleObject" Target="../embeddings/oleObject4.bin"/><Relationship Id="rId10" Type="http://schemas.openxmlformats.org/officeDocument/2006/relationships/vmlDrawing" Target="../drawings/vmlDrawing2.v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4.png"/><Relationship Id="rId2" Type="http://schemas.openxmlformats.org/officeDocument/2006/relationships/tags" Target="../tags/tag37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image" Target="../media/image4.png"/><Relationship Id="rId4" Type="http://schemas.openxmlformats.org/officeDocument/2006/relationships/tags" Target="../tags/tag41.xml"/><Relationship Id="rId3" Type="http://schemas.openxmlformats.org/officeDocument/2006/relationships/image" Target="../media/image14.wmf"/><Relationship Id="rId2" Type="http://schemas.openxmlformats.org/officeDocument/2006/relationships/oleObject" Target="../embeddings/oleObject5.bin"/><Relationship Id="rId10" Type="http://schemas.openxmlformats.org/officeDocument/2006/relationships/vmlDrawing" Target="../drawings/vmlDrawing3.v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image" Target="../media/image4.png"/><Relationship Id="rId4" Type="http://schemas.openxmlformats.org/officeDocument/2006/relationships/tags" Target="../tags/tag45.xml"/><Relationship Id="rId3" Type="http://schemas.openxmlformats.org/officeDocument/2006/relationships/image" Target="../media/image15.wmf"/><Relationship Id="rId2" Type="http://schemas.openxmlformats.org/officeDocument/2006/relationships/oleObject" Target="../embeddings/oleObject6.bin"/><Relationship Id="rId10" Type="http://schemas.openxmlformats.org/officeDocument/2006/relationships/vmlDrawing" Target="../drawings/vmlDrawing4.v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image" Target="../media/image4.png"/><Relationship Id="rId2" Type="http://schemas.openxmlformats.org/officeDocument/2006/relationships/tags" Target="../tags/tag49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image" Target="../media/image4.png"/><Relationship Id="rId6" Type="http://schemas.openxmlformats.org/officeDocument/2006/relationships/tags" Target="../tags/tag53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Relationship Id="rId3" Type="http://schemas.openxmlformats.org/officeDocument/2006/relationships/image" Target="../media/image16.wmf"/><Relationship Id="rId2" Type="http://schemas.openxmlformats.org/officeDocument/2006/relationships/oleObject" Target="../embeddings/oleObject7.bin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56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image" Target="../media/image4.png"/><Relationship Id="rId6" Type="http://schemas.openxmlformats.org/officeDocument/2006/relationships/tags" Target="../tags/tag57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0.bin"/><Relationship Id="rId3" Type="http://schemas.openxmlformats.org/officeDocument/2006/relationships/image" Target="../media/image18.wmf"/><Relationship Id="rId2" Type="http://schemas.openxmlformats.org/officeDocument/2006/relationships/oleObject" Target="../embeddings/oleObject9.bin"/><Relationship Id="rId12" Type="http://schemas.openxmlformats.org/officeDocument/2006/relationships/vmlDrawing" Target="../drawings/vmlDrawing6.v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60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wmf"/><Relationship Id="rId8" Type="http://schemas.openxmlformats.org/officeDocument/2006/relationships/oleObject" Target="../embeddings/oleObject14.bin"/><Relationship Id="rId7" Type="http://schemas.openxmlformats.org/officeDocument/2006/relationships/image" Target="../media/image22.wmf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2.bin"/><Relationship Id="rId3" Type="http://schemas.openxmlformats.org/officeDocument/2006/relationships/image" Target="../media/image20.wmf"/><Relationship Id="rId2" Type="http://schemas.openxmlformats.org/officeDocument/2006/relationships/oleObject" Target="../embeddings/oleObject11.bin"/><Relationship Id="rId16" Type="http://schemas.openxmlformats.org/officeDocument/2006/relationships/vmlDrawing" Target="../drawings/vmlDrawing7.v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64.xml"/><Relationship Id="rId13" Type="http://schemas.openxmlformats.org/officeDocument/2006/relationships/tags" Target="../tags/tag63.xml"/><Relationship Id="rId12" Type="http://schemas.openxmlformats.org/officeDocument/2006/relationships/tags" Target="../tags/tag62.xml"/><Relationship Id="rId11" Type="http://schemas.openxmlformats.org/officeDocument/2006/relationships/image" Target="../media/image4.png"/><Relationship Id="rId10" Type="http://schemas.openxmlformats.org/officeDocument/2006/relationships/tags" Target="../tags/tag61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image" Target="../media/image4.png"/><Relationship Id="rId2" Type="http://schemas.openxmlformats.org/officeDocument/2006/relationships/tags" Target="../tags/tag65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image" Target="../media/image4.png"/><Relationship Id="rId2" Type="http://schemas.openxmlformats.org/officeDocument/2006/relationships/tags" Target="../tags/tag69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image" Target="../media/image4.png"/><Relationship Id="rId5" Type="http://schemas.openxmlformats.org/officeDocument/2006/relationships/tags" Target="../tags/tag73.xml"/><Relationship Id="rId4" Type="http://schemas.openxmlformats.org/officeDocument/2006/relationships/image" Target="../media/image24.w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5.png"/><Relationship Id="rId11" Type="http://schemas.openxmlformats.org/officeDocument/2006/relationships/vmlDrawing" Target="../drawings/vmlDrawing8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image" Target="../media/image4.png"/><Relationship Id="rId5" Type="http://schemas.openxmlformats.org/officeDocument/2006/relationships/tags" Target="../tags/tag81.xml"/><Relationship Id="rId4" Type="http://schemas.openxmlformats.org/officeDocument/2006/relationships/image" Target="../media/image26.png"/><Relationship Id="rId3" Type="http://schemas.openxmlformats.org/officeDocument/2006/relationships/image" Target="../media/image25.wmf"/><Relationship Id="rId2" Type="http://schemas.openxmlformats.org/officeDocument/2006/relationships/oleObject" Target="../embeddings/oleObject16.bin"/><Relationship Id="rId11" Type="http://schemas.openxmlformats.org/officeDocument/2006/relationships/vmlDrawing" Target="../drawings/vmlDrawing9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85.xml"/><Relationship Id="rId7" Type="http://schemas.openxmlformats.org/officeDocument/2006/relationships/image" Target="../media/image29.wmf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8.bin"/><Relationship Id="rId3" Type="http://schemas.openxmlformats.org/officeDocument/2006/relationships/image" Target="../media/image27.wmf"/><Relationship Id="rId2" Type="http://schemas.openxmlformats.org/officeDocument/2006/relationships/oleObject" Target="../embeddings/oleObject17.bin"/><Relationship Id="rId14" Type="http://schemas.openxmlformats.org/officeDocument/2006/relationships/vmlDrawing" Target="../drawings/vmlDrawing10.v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../media/image4.png"/><Relationship Id="rId3" Type="http://schemas.openxmlformats.org/officeDocument/2006/relationships/tags" Target="../tags/tag89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image" Target="../media/image4.png"/><Relationship Id="rId3" Type="http://schemas.openxmlformats.org/officeDocument/2006/relationships/tags" Target="../tags/tag93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zh-CN" noProof="1"/>
              <a:t>22.1 </a:t>
            </a:r>
            <a:r>
              <a:rPr lang="zh-CN" altLang="en-US" noProof="1"/>
              <a:t>二次函数的图象和性质</a:t>
            </a:r>
            <a:br>
              <a:rPr lang="en-US" altLang="zh-CN"/>
            </a:br>
            <a:r>
              <a:rPr lang="en-US" altLang="zh-CN" u="sng" noProof="1"/>
              <a:t>22.1.1 </a:t>
            </a:r>
            <a:r>
              <a:rPr lang="zh-CN" altLang="en-US" u="sng" noProof="1"/>
              <a:t>二次函数</a:t>
            </a:r>
            <a:endParaRPr lang="zh-CN" altLang="en-US" u="sng" noProof="1"/>
          </a:p>
        </p:txBody>
      </p:sp>
      <p:sp>
        <p:nvSpPr>
          <p:cNvPr id="4099" name="副标题 2"/>
          <p:cNvSpPr>
            <a:spLocks noGrp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2000"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>
                <a:latin typeface="Times New Roman" panose="02020603050405020304" pitchFamily="18" charset="0"/>
                <a:ea typeface="楷体" panose="02010609060101010101" pitchFamily="49" charset="-122"/>
              </a:rPr>
              <a:t>九年级上册</a:t>
            </a:r>
            <a:endParaRPr lang="zh-CN" altLang="en-US" sz="2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4102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4"/>
          <p:cNvGrpSpPr/>
          <p:nvPr/>
        </p:nvGrpSpPr>
        <p:grpSpPr bwMode="auto">
          <a:xfrm>
            <a:off x="3305175" y="184150"/>
            <a:ext cx="2741613" cy="698500"/>
            <a:chOff x="1219771" y="346056"/>
            <a:chExt cx="2380858" cy="699777"/>
          </a:xfrm>
        </p:grpSpPr>
        <p:pic>
          <p:nvPicPr>
            <p:cNvPr id="5134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351" y="460565"/>
              <a:ext cx="1825278" cy="58526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新课导入</a:t>
              </a:r>
              <a:endParaRPr lang="zh-CN" altLang="en-US" sz="32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09600" y="695336"/>
            <a:ext cx="1920488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导入课题</a:t>
            </a:r>
            <a:endParaRPr lang="zh-CN" alt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1513" y="1358900"/>
            <a:ext cx="7924800" cy="1200150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zh-CN" sz="2400" b="1" dirty="0">
                <a:latin typeface="+mj-lt"/>
              </a:rPr>
              <a:t>问题：如图，从喷头喷出的水珠，在空中走过一条曲线后落</a:t>
            </a:r>
            <a:r>
              <a:rPr lang="zh-CN" altLang="en-US" sz="2400" b="1" dirty="0">
                <a:latin typeface="+mj-lt"/>
              </a:rPr>
              <a:t>到池中央</a:t>
            </a:r>
            <a:r>
              <a:rPr lang="zh-CN" altLang="zh-CN" sz="2400" b="1" dirty="0">
                <a:latin typeface="+mj-lt"/>
              </a:rPr>
              <a:t>，在这条曲线的各个位置上，水珠的竖直高度</a:t>
            </a:r>
            <a:r>
              <a:rPr lang="en-US" altLang="zh-CN" sz="2400" b="1" i="1" dirty="0">
                <a:latin typeface="+mj-lt"/>
              </a:rPr>
              <a:t>h</a:t>
            </a:r>
            <a:r>
              <a:rPr lang="zh-CN" altLang="zh-CN" sz="2400" b="1" dirty="0">
                <a:latin typeface="+mj-lt"/>
              </a:rPr>
              <a:t>与它距离喷头的水平距离</a:t>
            </a:r>
            <a:r>
              <a:rPr lang="en-US" altLang="zh-CN" sz="2400" b="1" i="1" dirty="0">
                <a:latin typeface="+mj-lt"/>
              </a:rPr>
              <a:t>x</a:t>
            </a:r>
            <a:r>
              <a:rPr lang="zh-CN" altLang="zh-CN" sz="2400" b="1" dirty="0">
                <a:latin typeface="+mj-lt"/>
              </a:rPr>
              <a:t>之间有什么关系？</a:t>
            </a:r>
            <a:endParaRPr lang="zh-CN" altLang="zh-CN" sz="2400" b="1" dirty="0">
              <a:latin typeface="+mj-lt"/>
            </a:endParaRPr>
          </a:p>
        </p:txBody>
      </p:sp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3" t="20708" r="543" b="9117"/>
          <a:stretch>
            <a:fillRect/>
          </a:stretch>
        </p:blipFill>
        <p:spPr bwMode="auto">
          <a:xfrm>
            <a:off x="5551488" y="2913063"/>
            <a:ext cx="3240087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剪去单角的矩形 8"/>
          <p:cNvSpPr/>
          <p:nvPr/>
        </p:nvSpPr>
        <p:spPr>
          <a:xfrm>
            <a:off x="609600" y="2803525"/>
            <a:ext cx="4667250" cy="1706563"/>
          </a:xfrm>
          <a:prstGeom prst="snip1Rect">
            <a:avLst/>
          </a:prstGeom>
          <a:solidFill>
            <a:srgbClr val="FFFFFF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黑体" panose="02010609060101010101" pitchFamily="2" charset="-122"/>
              </a:rPr>
              <a:t>    </a:t>
            </a:r>
            <a:r>
              <a:rPr lang="zh-CN" altLang="zh-CN" sz="2400" b="1" dirty="0">
                <a:latin typeface="黑体" panose="02010609060101010101" pitchFamily="2" charset="-122"/>
              </a:rPr>
              <a:t>上面问题中变量之间的关系可以用哪一种函数来表示？这种函数与以前学习的函数、方程有哪些联系？</a:t>
            </a:r>
            <a:endParaRPr lang="zh-CN" altLang="zh-CN" sz="2400" b="1" dirty="0">
              <a:latin typeface="黑体" panose="02010609060101010101" pitchFamily="2" charset="-122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图片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图片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 txBox="1"/>
          <p:nvPr/>
        </p:nvSpPr>
        <p:spPr bwMode="auto">
          <a:xfrm>
            <a:off x="1076325" y="2671763"/>
            <a:ext cx="7385050" cy="1092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algn="l" rtl="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zh-CN" sz="2800" dirty="0"/>
              <a:t>（</a:t>
            </a:r>
            <a:r>
              <a:rPr lang="en-US" altLang="zh-CN" sz="2800" dirty="0"/>
              <a:t>1</a:t>
            </a:r>
            <a:r>
              <a:rPr lang="zh-CN" altLang="zh-CN" sz="2800" dirty="0"/>
              <a:t>）会列二次函数表示实际问题中两个变量的数量关系</a:t>
            </a:r>
            <a:r>
              <a:rPr lang="en-US" altLang="zh-CN" sz="2800" dirty="0"/>
              <a:t>.</a:t>
            </a:r>
            <a:endParaRPr lang="zh-CN" altLang="zh-CN" sz="28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161925" y="1408514"/>
            <a:ext cx="8505825" cy="2221704"/>
            <a:chOff x="161925" y="1618064"/>
            <a:chExt cx="8505825" cy="22217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肘形连接符 4"/>
            <p:cNvSpPr/>
            <p:nvPr/>
          </p:nvSpPr>
          <p:spPr>
            <a:xfrm rot="5400000" flipH="1" flipV="1">
              <a:off x="234559" y="2297906"/>
              <a:ext cx="2221704" cy="862019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sp>
        <p:sp>
          <p:nvSpPr>
            <p:cNvPr id="7" name="直接箭头连接符 6"/>
            <p:cNvSpPr/>
            <p:nvPr/>
          </p:nvSpPr>
          <p:spPr>
            <a:xfrm>
              <a:off x="1776421" y="1627588"/>
              <a:ext cx="6891329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sp>
        <p:sp>
          <p:nvSpPr>
            <p:cNvPr id="11" name="直接箭头连接符 10"/>
            <p:cNvSpPr/>
            <p:nvPr/>
          </p:nvSpPr>
          <p:spPr>
            <a:xfrm>
              <a:off x="161925" y="3839768"/>
              <a:ext cx="752475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7" name="内容占位符 2"/>
          <p:cNvSpPr txBox="1"/>
          <p:nvPr/>
        </p:nvSpPr>
        <p:spPr bwMode="auto">
          <a:xfrm>
            <a:off x="1887538" y="1527175"/>
            <a:ext cx="6772275" cy="10239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algn="l" rtl="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zh-CN" sz="2800" dirty="0"/>
              <a:t>（</a:t>
            </a:r>
            <a:r>
              <a:rPr lang="en-US" altLang="zh-CN" sz="2800" dirty="0"/>
              <a:t>2</a:t>
            </a:r>
            <a:r>
              <a:rPr lang="zh-CN" altLang="zh-CN" sz="2800" dirty="0"/>
              <a:t>）能判断所给函数是否是二次函数，能说出二次函数的项和各项系数</a:t>
            </a:r>
            <a:r>
              <a:rPr lang="en-US" altLang="zh-CN" sz="2800" dirty="0"/>
              <a:t>.</a:t>
            </a:r>
            <a:endParaRPr lang="zh-CN" altLang="zh-CN" sz="2800" dirty="0"/>
          </a:p>
        </p:txBody>
      </p:sp>
      <p:sp>
        <p:nvSpPr>
          <p:cNvPr id="22" name="矩形 21"/>
          <p:cNvSpPr/>
          <p:nvPr/>
        </p:nvSpPr>
        <p:spPr>
          <a:xfrm>
            <a:off x="333375" y="741217"/>
            <a:ext cx="2547848" cy="58477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学习目标</a:t>
            </a:r>
            <a:endParaRPr lang="zh-CN" alt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15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图片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82638" y="1430338"/>
            <a:ext cx="7275512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latin typeface="Calibri" panose="020F0502020204030204" pitchFamily="34" charset="0"/>
              </a:rPr>
              <a:t>      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正方体的表面积</a:t>
            </a:r>
            <a:r>
              <a:rPr lang="en-US" altLang="zh-CN" sz="2400" b="1" i="1">
                <a:latin typeface="Times New Roman" panose="02020603050405020304" pitchFamily="18" charset="0"/>
              </a:rPr>
              <a:t>y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与棱长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的关系式为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       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400" b="1" i="1">
                <a:latin typeface="Times New Roman" panose="02020603050405020304" pitchFamily="18" charset="0"/>
              </a:rPr>
              <a:t>y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是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的函数吗？</a:t>
            </a:r>
            <a:endParaRPr lang="zh-CN" altLang="zh-CN" sz="2400" b="1"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grpSp>
        <p:nvGrpSpPr>
          <p:cNvPr id="7171" name="组合 4"/>
          <p:cNvGrpSpPr/>
          <p:nvPr/>
        </p:nvGrpSpPr>
        <p:grpSpPr bwMode="auto">
          <a:xfrm>
            <a:off x="3305175" y="184150"/>
            <a:ext cx="2176463" cy="668338"/>
            <a:chOff x="1219771" y="346056"/>
            <a:chExt cx="2175753" cy="669009"/>
          </a:xfrm>
        </p:grpSpPr>
        <p:pic>
          <p:nvPicPr>
            <p:cNvPr id="7186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775215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推进新课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793750" y="947738"/>
            <a:ext cx="1392238" cy="428625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zh-CN" altLang="en-US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知识点</a:t>
            </a:r>
            <a:r>
              <a:rPr lang="en-US" altLang="zh-CN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endParaRPr lang="zh-CN" altLang="en-US" b="0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2214563" y="976313"/>
            <a:ext cx="2351087" cy="461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zh-CN" altLang="en-US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二次函数的概念</a:t>
            </a:r>
            <a:endParaRPr lang="zh-CN" altLang="en-US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86538" y="1425575"/>
            <a:ext cx="904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=6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995363" y="2409825"/>
            <a:ext cx="495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是</a:t>
            </a:r>
            <a:endParaRPr lang="zh-CN" altLang="en-US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581025" y="3971925"/>
            <a:ext cx="8196263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zh-CN" altLang="en-US" sz="2000" b="1" dirty="0">
                <a:latin typeface="+mj-lt"/>
                <a:ea typeface="+mj-ea"/>
              </a:rPr>
              <a:t>        显然，对于</a:t>
            </a:r>
            <a:r>
              <a:rPr lang="en-US" altLang="zh-CN" sz="2000" b="1" i="1" dirty="0">
                <a:latin typeface="+mj-lt"/>
                <a:ea typeface="+mj-ea"/>
              </a:rPr>
              <a:t>x</a:t>
            </a:r>
            <a:r>
              <a:rPr lang="zh-CN" altLang="en-US" sz="2000" b="1" dirty="0">
                <a:latin typeface="+mj-lt"/>
                <a:ea typeface="+mj-ea"/>
              </a:rPr>
              <a:t>的每一个值，</a:t>
            </a:r>
            <a:r>
              <a:rPr lang="en-US" altLang="zh-CN" sz="2000" b="1" i="1" dirty="0">
                <a:latin typeface="+mj-lt"/>
                <a:ea typeface="+mj-ea"/>
              </a:rPr>
              <a:t>y</a:t>
            </a:r>
            <a:r>
              <a:rPr lang="zh-CN" altLang="en-US" sz="2000" b="1" dirty="0">
                <a:latin typeface="+mj-lt"/>
                <a:ea typeface="+mj-ea"/>
              </a:rPr>
              <a:t>都有一个对应值，即</a:t>
            </a:r>
            <a:r>
              <a:rPr lang="en-US" altLang="zh-CN" sz="2000" b="1" i="1" kern="100" dirty="0">
                <a:latin typeface="Times New Roman" panose="02020603050405020304"/>
                <a:ea typeface="黑体" panose="02010609060101010101" pitchFamily="2" charset="-122"/>
                <a:cs typeface="Times New Roman" panose="02020603050405020304"/>
              </a:rPr>
              <a:t>y</a:t>
            </a:r>
            <a:r>
              <a:rPr lang="zh-CN" altLang="zh-CN" sz="2000" b="1" kern="100" dirty="0">
                <a:latin typeface="+mj-ea"/>
                <a:ea typeface="+mj-ea"/>
                <a:cs typeface="Times New Roman" panose="02020603050405020304"/>
              </a:rPr>
              <a:t>是</a:t>
            </a:r>
            <a:r>
              <a:rPr lang="en-US" altLang="zh-CN" sz="2000" b="1" i="1" kern="100" dirty="0">
                <a:latin typeface="Times New Roman" panose="02020603050405020304"/>
                <a:ea typeface="黑体" panose="02010609060101010101" pitchFamily="2" charset="-122"/>
                <a:cs typeface="Times New Roman" panose="02020603050405020304"/>
              </a:rPr>
              <a:t>x</a:t>
            </a:r>
            <a:r>
              <a:rPr lang="zh-CN" altLang="zh-CN" sz="2000" b="1" kern="100" dirty="0">
                <a:latin typeface="+mj-ea"/>
                <a:ea typeface="+mj-ea"/>
                <a:cs typeface="Times New Roman" panose="02020603050405020304"/>
              </a:rPr>
              <a:t>的函数</a:t>
            </a:r>
            <a:r>
              <a:rPr lang="zh-CN" altLang="en-US" sz="2000" b="1" kern="100" dirty="0">
                <a:latin typeface="+mj-ea"/>
                <a:ea typeface="+mj-ea"/>
                <a:cs typeface="Times New Roman" panose="02020603050405020304"/>
              </a:rPr>
              <a:t>，它们的函数关系式为</a:t>
            </a:r>
            <a:r>
              <a:rPr lang="en-US" altLang="zh-CN" sz="2400" b="1" i="1" kern="100" dirty="0">
                <a:latin typeface="+mj-lt"/>
                <a:ea typeface="+mj-ea"/>
                <a:cs typeface="Times New Roman" panose="02020603050405020304"/>
              </a:rPr>
              <a:t>y=</a:t>
            </a:r>
            <a:r>
              <a:rPr lang="en-US" altLang="zh-CN" sz="2400" b="1" kern="100" dirty="0">
                <a:latin typeface="+mj-lt"/>
                <a:ea typeface="+mj-ea"/>
                <a:cs typeface="Times New Roman" panose="02020603050405020304"/>
              </a:rPr>
              <a:t>6</a:t>
            </a:r>
            <a:r>
              <a:rPr lang="en-US" altLang="zh-CN" sz="2400" b="1" i="1" kern="100" dirty="0">
                <a:latin typeface="+mj-lt"/>
                <a:ea typeface="+mj-ea"/>
                <a:cs typeface="Times New Roman" panose="02020603050405020304"/>
              </a:rPr>
              <a:t>x</a:t>
            </a:r>
            <a:r>
              <a:rPr lang="en-US" altLang="zh-CN" sz="2400" b="1" kern="100" baseline="30000" dirty="0">
                <a:latin typeface="+mj-lt"/>
                <a:ea typeface="+mj-ea"/>
                <a:cs typeface="Times New Roman" panose="02020603050405020304"/>
              </a:rPr>
              <a:t>2</a:t>
            </a:r>
            <a:r>
              <a:rPr lang="en-US" altLang="zh-CN" sz="2400" b="1" kern="100" dirty="0">
                <a:latin typeface="+mj-ea"/>
                <a:ea typeface="黑体" panose="02010609060101010101" pitchFamily="2" charset="-122"/>
                <a:cs typeface="Times New Roman" panose="02020603050405020304"/>
              </a:rPr>
              <a:t>.</a:t>
            </a:r>
            <a:endParaRPr lang="zh-CN" altLang="en-US" sz="2400" b="1" baseline="30000" dirty="0">
              <a:latin typeface="+mj-lt"/>
              <a:ea typeface="+mj-ea"/>
            </a:endParaRPr>
          </a:p>
        </p:txBody>
      </p:sp>
      <p:pic>
        <p:nvPicPr>
          <p:cNvPr id="21" name="Picture 32" descr="8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88" y="2039938"/>
            <a:ext cx="2446337" cy="194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20"/>
          <p:cNvGrpSpPr/>
          <p:nvPr/>
        </p:nvGrpSpPr>
        <p:grpSpPr bwMode="auto">
          <a:xfrm>
            <a:off x="2805624" y="2741562"/>
            <a:ext cx="675287" cy="673726"/>
            <a:chOff x="3198" y="2840"/>
            <a:chExt cx="835" cy="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AutoShape 16"/>
            <p:cNvSpPr>
              <a:spLocks noChangeArrowheads="1"/>
            </p:cNvSpPr>
            <p:nvPr/>
          </p:nvSpPr>
          <p:spPr bwMode="auto">
            <a:xfrm>
              <a:off x="3198" y="2840"/>
              <a:ext cx="835" cy="835"/>
            </a:xfrm>
            <a:prstGeom prst="cube">
              <a:avLst>
                <a:gd name="adj" fmla="val 19167"/>
              </a:avLst>
            </a:prstGeom>
            <a:grpFill/>
            <a:ln w="19050">
              <a:solidFill>
                <a:schemeClr val="tx1"/>
              </a:solidFill>
              <a:miter lim="800000"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 eaLnBrk="1" hangingPunct="1">
                <a:defRPr/>
              </a:pPr>
              <a:endParaRPr lang="zh-CN" altLang="en-US" sz="30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3361" y="2840"/>
              <a:ext cx="0" cy="667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dash"/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 eaLnBrk="1" hangingPunct="1">
                <a:defRPr/>
              </a:pPr>
              <a:endParaRPr lang="zh-CN" altLang="en-US" dirty="0">
                <a:ea typeface="黑体" panose="02010609060101010101" pitchFamily="2" charset="-122"/>
              </a:endParaRPr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 rot="-5400000">
              <a:off x="3709" y="3190"/>
              <a:ext cx="0" cy="635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dash"/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 eaLnBrk="1" hangingPunct="1">
                <a:defRPr/>
              </a:pPr>
              <a:endParaRPr lang="zh-CN" altLang="en-US" dirty="0">
                <a:ea typeface="黑体" panose="02010609060101010101" pitchFamily="2" charset="-122"/>
              </a:endParaRPr>
            </a:p>
          </p:txBody>
        </p:sp>
        <p:sp>
          <p:nvSpPr>
            <p:cNvPr id="30" name="Line 19"/>
            <p:cNvSpPr>
              <a:spLocks noChangeShapeType="1"/>
            </p:cNvSpPr>
            <p:nvPr/>
          </p:nvSpPr>
          <p:spPr bwMode="auto">
            <a:xfrm flipH="1">
              <a:off x="3201" y="3509"/>
              <a:ext cx="158" cy="163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dash"/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 eaLnBrk="1" hangingPunct="1">
                <a:defRPr/>
              </a:pPr>
              <a:endParaRPr lang="zh-CN" altLang="en-US" dirty="0">
                <a:ea typeface="黑体" panose="02010609060101010101" pitchFamily="2" charset="-122"/>
              </a:endParaRPr>
            </a:p>
          </p:txBody>
        </p:sp>
      </p:grpSp>
      <p:pic>
        <p:nvPicPr>
          <p:cNvPr id="7181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图片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图片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图片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/>
      <p:bldP spid="5" grpId="0"/>
      <p:bldP spid="8" grpId="0"/>
      <p:bldP spid="1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1343025" y="561975"/>
            <a:ext cx="4324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ea typeface="黑体" panose="02010609060101010101" pitchFamily="2" charset="-122"/>
              </a:rPr>
              <a:t>我们再来看几个问题。</a:t>
            </a:r>
            <a:endParaRPr lang="zh-CN" altLang="en-US" sz="2400" b="1">
              <a:ea typeface="黑体" panose="0201060906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61975" y="1184275"/>
            <a:ext cx="79438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</a:rPr>
              <a:t>1  </a:t>
            </a:r>
            <a:r>
              <a:rPr lang="en-US" altLang="zh-CN" sz="2400" b="1" i="1">
                <a:latin typeface="Times New Roman" panose="02020603050405020304" pitchFamily="18" charset="0"/>
              </a:rPr>
              <a:t>n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个球队参加比赛，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每两队之间进行一场比赛，比赛的场次数</a:t>
            </a:r>
            <a:r>
              <a:rPr lang="en-US" altLang="zh-CN" sz="2400" b="1" i="1">
                <a:latin typeface="Times New Roman" panose="02020603050405020304" pitchFamily="18" charset="0"/>
              </a:rPr>
              <a:t>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与球队数</a:t>
            </a:r>
            <a:r>
              <a:rPr lang="en-US" altLang="zh-CN" sz="2400" b="1" i="1">
                <a:latin typeface="Times New Roman" panose="02020603050405020304" pitchFamily="18" charset="0"/>
              </a:rPr>
              <a:t>n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有什么关系？</a:t>
            </a:r>
            <a:endParaRPr lang="en-US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3113" y="2576513"/>
            <a:ext cx="4094162" cy="1717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200" b="1" dirty="0">
                <a:solidFill>
                  <a:srgbClr val="CC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2200" b="1" dirty="0">
                <a:solidFill>
                  <a:srgbClr val="CC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分析：</a:t>
            </a:r>
            <a:r>
              <a:rPr lang="zh-CN" altLang="zh-CN" sz="22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每个队要与其他</a:t>
            </a:r>
            <a:r>
              <a:rPr lang="en-US" altLang="zh-CN" sz="2200" b="1" u="sng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22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个球队各比赛一场，而甲队对乙队的比赛与乙队对甲队的比赛是同一场比赛</a:t>
            </a:r>
            <a:r>
              <a:rPr lang="en-US" altLang="zh-CN" sz="22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.</a:t>
            </a:r>
            <a:endParaRPr lang="zh-CN" altLang="en-US" dirty="0">
              <a:ea typeface="黑体" panose="0201060906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741738" y="2546350"/>
            <a:ext cx="7651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-1)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488" y="2403475"/>
            <a:ext cx="3078162" cy="2049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5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图片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bldLvl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268788" y="617538"/>
          <a:ext cx="2212975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2" imgW="939165" imgH="393700" progId="Equation.DSMT4">
                  <p:embed/>
                </p:oleObj>
              </mc:Choice>
              <mc:Fallback>
                <p:oleObj name="" r:id="rId2" imgW="939165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788" y="617538"/>
                        <a:ext cx="2212975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562600" y="1973263"/>
            <a:ext cx="28289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</a:rPr>
              <a:t>m</a:t>
            </a:r>
            <a:r>
              <a:rPr lang="zh-CN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是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</a:rPr>
              <a:t>n</a:t>
            </a:r>
            <a:r>
              <a:rPr lang="zh-CN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的函数吗？</a:t>
            </a:r>
            <a:endParaRPr lang="zh-CN" altLang="zh-CN" sz="2800">
              <a:solidFill>
                <a:srgbClr val="0000FF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773363" y="1770063"/>
          <a:ext cx="2163762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4" imgW="901065" imgH="406400" progId="Equation.DSMT4">
                  <p:embed/>
                </p:oleObj>
              </mc:Choice>
              <mc:Fallback>
                <p:oleObj name="" r:id="rId4" imgW="901065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3363" y="1770063"/>
                        <a:ext cx="2163762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03250" y="1995488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ea typeface="黑体" panose="02010609060101010101" pitchFamily="2" charset="-122"/>
              </a:rPr>
              <a:t>即</a:t>
            </a:r>
            <a:endParaRPr lang="zh-CN" altLang="en-US" sz="2800">
              <a:ea typeface="黑体" panose="0201060906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03250" y="868363"/>
            <a:ext cx="7962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000000"/>
                </a:solidFill>
                <a:ea typeface="黑体" panose="02010609060101010101" pitchFamily="2" charset="-122"/>
              </a:rPr>
              <a:t>所以比赛的场次数为</a:t>
            </a:r>
            <a:endParaRPr lang="zh-CN" altLang="en-US" sz="2400">
              <a:ea typeface="黑体" panose="0201060906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579438" y="3082925"/>
            <a:ext cx="8101012" cy="1460500"/>
            <a:chOff x="745791" y="3063871"/>
            <a:chExt cx="7569279" cy="1472786"/>
          </a:xfrm>
        </p:grpSpPr>
        <p:sp>
          <p:nvSpPr>
            <p:cNvPr id="11" name="流程图: 可选过程 10"/>
            <p:cNvSpPr/>
            <p:nvPr/>
          </p:nvSpPr>
          <p:spPr>
            <a:xfrm>
              <a:off x="745791" y="3063871"/>
              <a:ext cx="7569279" cy="1472786"/>
            </a:xfrm>
            <a:prstGeom prst="flowChartAlternate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3297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                         表示比赛的场次数</a:t>
              </a:r>
              <a:r>
                <a:rPr lang="en-US" altLang="zh-CN" sz="2400" b="1" i="1" dirty="0">
                  <a:solidFill>
                    <a:schemeClr val="tx1"/>
                  </a:solidFill>
                  <a:latin typeface="+mj-lt"/>
                </a:rPr>
                <a:t>m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与球队数</a:t>
              </a:r>
              <a:r>
                <a:rPr lang="en-US" altLang="zh-CN" sz="2400" b="1" i="1" dirty="0">
                  <a:solidFill>
                    <a:schemeClr val="tx1"/>
                  </a:solidFill>
                  <a:latin typeface="+mj-lt"/>
                </a:rPr>
                <a:t>n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的关系，对</a:t>
              </a:r>
              <a:endParaRPr lang="zh-CN" altLang="en-US" sz="2400" b="1" dirty="0">
                <a:solidFill>
                  <a:schemeClr val="tx1"/>
                </a:solidFill>
                <a:latin typeface="+mj-lt"/>
              </a:endParaRPr>
            </a:p>
            <a:p>
              <a:pPr eaLnBrk="1" hangingPunct="1">
                <a:defRPr/>
              </a:pPr>
              <a:endParaRPr lang="zh-CN" altLang="en-US" sz="2400" b="1" dirty="0">
                <a:solidFill>
                  <a:schemeClr val="tx1"/>
                </a:solidFill>
                <a:latin typeface="+mj-lt"/>
              </a:endParaRPr>
            </a:p>
            <a:p>
              <a:pPr eaLnBrk="1" hangingPunct="1"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于</a:t>
              </a:r>
              <a:r>
                <a:rPr lang="en-US" altLang="zh-CN" sz="2400" b="1" i="1" dirty="0">
                  <a:solidFill>
                    <a:schemeClr val="tx1"/>
                  </a:solidFill>
                  <a:latin typeface="+mj-lt"/>
                </a:rPr>
                <a:t>n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的每一个值，</a:t>
              </a:r>
              <a:r>
                <a:rPr lang="en-US" altLang="zh-CN" sz="2400" b="1" i="1" dirty="0">
                  <a:solidFill>
                    <a:schemeClr val="tx1"/>
                  </a:solidFill>
                  <a:latin typeface="+mj-lt"/>
                </a:rPr>
                <a:t>m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都有一个对应值，即</a:t>
              </a:r>
              <a:r>
                <a:rPr lang="en-US" altLang="zh-CN" sz="2400" b="1" i="1" dirty="0">
                  <a:solidFill>
                    <a:schemeClr val="tx1"/>
                  </a:solidFill>
                  <a:latin typeface="+mj-lt"/>
                </a:rPr>
                <a:t>m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是</a:t>
              </a:r>
              <a:r>
                <a:rPr lang="en-US" altLang="zh-CN" sz="2400" b="1" i="1" dirty="0">
                  <a:solidFill>
                    <a:schemeClr val="tx1"/>
                  </a:solidFill>
                  <a:latin typeface="+mj-lt"/>
                </a:rPr>
                <a:t>n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</a:rPr>
                <a:t>的函数</a:t>
              </a:r>
              <a:r>
                <a:rPr lang="en-US" altLang="zh-CN" sz="2400" b="1" dirty="0">
                  <a:solidFill>
                    <a:schemeClr val="tx1"/>
                  </a:solidFill>
                  <a:latin typeface="+mj-lt"/>
                </a:rPr>
                <a:t>.</a:t>
              </a:r>
              <a:endParaRPr lang="zh-CN" altLang="en-US" sz="2400" b="1" dirty="0">
                <a:solidFill>
                  <a:schemeClr val="tx1"/>
                </a:solidFill>
                <a:latin typeface="+mj-lt"/>
              </a:endParaRPr>
            </a:p>
          </p:txBody>
        </p:sp>
        <p:graphicFrame>
          <p:nvGraphicFramePr>
            <p:cNvPr id="10256" name="对象 1"/>
            <p:cNvGraphicFramePr>
              <a:graphicFrameLocks noChangeAspect="1"/>
            </p:cNvGraphicFramePr>
            <p:nvPr/>
          </p:nvGraphicFramePr>
          <p:xfrm>
            <a:off x="909513" y="3076775"/>
            <a:ext cx="1806499" cy="8129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6" imgW="901065" imgH="406400" progId="Equation.DSMT4">
                    <p:embed/>
                  </p:oleObj>
                </mc:Choice>
                <mc:Fallback>
                  <p:oleObj name="" r:id="rId6" imgW="901065" imgH="4064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9513" y="3076775"/>
                          <a:ext cx="1806499" cy="8129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250" name="图片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图片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图片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图片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/>
          <p:cNvSpPr txBox="1">
            <a:spLocks noChangeArrowheads="1"/>
          </p:cNvSpPr>
          <p:nvPr/>
        </p:nvSpPr>
        <p:spPr>
          <a:xfrm>
            <a:off x="542925" y="847725"/>
            <a:ext cx="7943850" cy="20208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dirty="0">
                <a:latin typeface="+mj-lt"/>
              </a:rPr>
              <a:t>              </a:t>
            </a:r>
            <a:r>
              <a:rPr lang="zh-CN" altLang="en-US" sz="2800" dirty="0">
                <a:latin typeface="+mj-lt"/>
              </a:rPr>
              <a:t>某种产品现在的年产量为</a:t>
            </a:r>
            <a:r>
              <a:rPr lang="en-US" altLang="zh-CN" sz="2800" dirty="0">
                <a:latin typeface="+mj-lt"/>
              </a:rPr>
              <a:t>20t</a:t>
            </a:r>
            <a:r>
              <a:rPr lang="zh-CN" altLang="en-US" sz="2800" dirty="0">
                <a:latin typeface="+mj-lt"/>
              </a:rPr>
              <a:t>，计划今后两年增加产量</a:t>
            </a:r>
            <a:r>
              <a:rPr lang="en-US" altLang="zh-CN" sz="2800" dirty="0">
                <a:latin typeface="+mj-lt"/>
              </a:rPr>
              <a:t>. </a:t>
            </a:r>
            <a:r>
              <a:rPr lang="zh-CN" altLang="en-US" sz="2800" dirty="0">
                <a:latin typeface="+mj-lt"/>
              </a:rPr>
              <a:t>如果每年都比上一年的产量增加</a:t>
            </a:r>
            <a:r>
              <a:rPr lang="en-US" altLang="zh-CN" sz="2800" i="1" dirty="0">
                <a:latin typeface="+mj-lt"/>
              </a:rPr>
              <a:t>x</a:t>
            </a:r>
            <a:r>
              <a:rPr lang="zh-CN" altLang="en-US" sz="2800" dirty="0">
                <a:latin typeface="+mj-lt"/>
              </a:rPr>
              <a:t>倍，那么两年后这种产品的年产量</a:t>
            </a:r>
            <a:r>
              <a:rPr lang="en-US" altLang="zh-CN" sz="2800" i="1" dirty="0">
                <a:latin typeface="+mj-lt"/>
              </a:rPr>
              <a:t>y</a:t>
            </a:r>
            <a:r>
              <a:rPr lang="zh-CN" altLang="en-US" sz="2800" dirty="0">
                <a:latin typeface="+mj-lt"/>
              </a:rPr>
              <a:t>将随计划所定的</a:t>
            </a:r>
            <a:r>
              <a:rPr lang="en-US" altLang="zh-CN" sz="2800" i="1" dirty="0">
                <a:latin typeface="+mj-lt"/>
              </a:rPr>
              <a:t>x</a:t>
            </a:r>
            <a:r>
              <a:rPr lang="zh-CN" altLang="en-US" sz="2800" dirty="0">
                <a:latin typeface="+mj-lt"/>
              </a:rPr>
              <a:t>值而确定，</a:t>
            </a:r>
            <a:r>
              <a:rPr lang="en-US" altLang="zh-CN" sz="2800" i="1" dirty="0">
                <a:latin typeface="+mj-lt"/>
              </a:rPr>
              <a:t>y</a:t>
            </a:r>
            <a:r>
              <a:rPr lang="zh-CN" altLang="en-US" sz="2800" dirty="0">
                <a:latin typeface="+mj-lt"/>
              </a:rPr>
              <a:t>与</a:t>
            </a:r>
            <a:r>
              <a:rPr lang="en-US" altLang="zh-CN" sz="2800" i="1" dirty="0">
                <a:latin typeface="+mj-lt"/>
              </a:rPr>
              <a:t>x</a:t>
            </a:r>
            <a:r>
              <a:rPr lang="zh-CN" altLang="en-US" sz="2800" dirty="0">
                <a:latin typeface="+mj-lt"/>
              </a:rPr>
              <a:t>之间的关系应怎样表示？</a:t>
            </a:r>
            <a:endParaRPr lang="zh-CN" altLang="en-US" sz="2800" dirty="0">
              <a:latin typeface="+mj-lt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zh-CN" dirty="0">
              <a:latin typeface="+mj-lt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534988" y="923925"/>
            <a:ext cx="1476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</a:rPr>
              <a:t>2</a:t>
            </a:r>
            <a:endParaRPr lang="en-US" altLang="zh-CN" sz="2000" b="1">
              <a:latin typeface="Times New Roman" panose="02020603050405020304" pitchFamily="18" charset="0"/>
            </a:endParaRPr>
          </a:p>
        </p:txBody>
      </p:sp>
      <p:pic>
        <p:nvPicPr>
          <p:cNvPr id="11268" name="Picture 44" descr="C:\Documents and Settings\Administrator\桌面\22894123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3"/>
          <a:stretch>
            <a:fillRect/>
          </a:stretch>
        </p:blipFill>
        <p:spPr bwMode="auto">
          <a:xfrm>
            <a:off x="6021388" y="3038475"/>
            <a:ext cx="2476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"/>
          <p:cNvSpPr>
            <a:spLocks noChangeArrowheads="1"/>
          </p:cNvSpPr>
          <p:nvPr/>
        </p:nvSpPr>
        <p:spPr bwMode="auto">
          <a:xfrm>
            <a:off x="628650" y="792163"/>
            <a:ext cx="76771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300" b="1">
                <a:latin typeface="Times New Roman" panose="02020603050405020304" pitchFamily="18" charset="0"/>
              </a:rPr>
              <a:t>         </a:t>
            </a:r>
            <a:r>
              <a:rPr lang="zh-CN" altLang="zh-CN" sz="2300" b="1">
                <a:latin typeface="Times New Roman" panose="02020603050405020304" pitchFamily="18" charset="0"/>
                <a:ea typeface="黑体" panose="02010609060101010101" pitchFamily="2" charset="-122"/>
              </a:rPr>
              <a:t>产品原产量是</a:t>
            </a:r>
            <a:r>
              <a:rPr lang="en-US" altLang="zh-CN" sz="2300" b="1">
                <a:latin typeface="Times New Roman" panose="02020603050405020304" pitchFamily="18" charset="0"/>
              </a:rPr>
              <a:t>20t</a:t>
            </a:r>
            <a:r>
              <a:rPr lang="zh-CN" altLang="zh-CN" sz="2300" b="1">
                <a:latin typeface="Times New Roman" panose="02020603050405020304" pitchFamily="18" charset="0"/>
                <a:ea typeface="黑体" panose="02010609060101010101" pitchFamily="2" charset="-122"/>
              </a:rPr>
              <a:t>，一年后的产量是原产量的</a:t>
            </a:r>
            <a:r>
              <a:rPr lang="en-US" altLang="zh-CN" sz="2300" b="1" u="sng">
                <a:latin typeface="Times New Roman" panose="02020603050405020304" pitchFamily="18" charset="0"/>
              </a:rPr>
              <a:t>          </a:t>
            </a:r>
            <a:r>
              <a:rPr lang="zh-CN" altLang="zh-CN" sz="2300" b="1">
                <a:latin typeface="Times New Roman" panose="02020603050405020304" pitchFamily="18" charset="0"/>
                <a:ea typeface="黑体" panose="02010609060101010101" pitchFamily="2" charset="-122"/>
              </a:rPr>
              <a:t>倍；两年后的产量是一年后的产量的</a:t>
            </a:r>
            <a:r>
              <a:rPr lang="en-US" altLang="zh-CN" sz="2300" b="1" u="sng">
                <a:latin typeface="Times New Roman" panose="02020603050405020304" pitchFamily="18" charset="0"/>
              </a:rPr>
              <a:t>           </a:t>
            </a:r>
            <a:r>
              <a:rPr lang="zh-CN" altLang="zh-CN" sz="2300" b="1">
                <a:latin typeface="Times New Roman" panose="02020603050405020304" pitchFamily="18" charset="0"/>
                <a:ea typeface="黑体" panose="02010609060101010101" pitchFamily="2" charset="-122"/>
              </a:rPr>
              <a:t>倍</a:t>
            </a:r>
            <a:r>
              <a:rPr lang="en-US" altLang="zh-CN" sz="2300" b="1">
                <a:latin typeface="Times New Roman" panose="02020603050405020304" pitchFamily="18" charset="0"/>
              </a:rPr>
              <a:t>.</a:t>
            </a:r>
            <a:r>
              <a:rPr lang="zh-CN" altLang="zh-CN" sz="2300" b="1">
                <a:latin typeface="Times New Roman" panose="02020603050405020304" pitchFamily="18" charset="0"/>
                <a:ea typeface="黑体" panose="02010609060101010101" pitchFamily="2" charset="-122"/>
              </a:rPr>
              <a:t>于是两年后的产量</a:t>
            </a:r>
            <a:r>
              <a:rPr lang="en-US" altLang="zh-CN" sz="2300" b="1" i="1">
                <a:latin typeface="Times New Roman" panose="02020603050405020304" pitchFamily="18" charset="0"/>
              </a:rPr>
              <a:t>y</a:t>
            </a:r>
            <a:r>
              <a:rPr lang="zh-CN" altLang="zh-CN" sz="2300" b="1">
                <a:latin typeface="Times New Roman" panose="02020603050405020304" pitchFamily="18" charset="0"/>
                <a:ea typeface="黑体" panose="02010609060101010101" pitchFamily="2" charset="-122"/>
              </a:rPr>
              <a:t>与增加的倍数</a:t>
            </a:r>
            <a:r>
              <a:rPr lang="en-US" altLang="zh-CN" sz="2300" b="1" i="1">
                <a:latin typeface="Times New Roman" panose="02020603050405020304" pitchFamily="18" charset="0"/>
              </a:rPr>
              <a:t>x</a:t>
            </a:r>
            <a:r>
              <a:rPr lang="zh-CN" altLang="zh-CN" sz="2300" b="1">
                <a:latin typeface="Times New Roman" panose="02020603050405020304" pitchFamily="18" charset="0"/>
                <a:ea typeface="黑体" panose="02010609060101010101" pitchFamily="2" charset="-122"/>
              </a:rPr>
              <a:t>的关系式为</a:t>
            </a:r>
            <a:r>
              <a:rPr lang="en-US" altLang="zh-CN" sz="2300" b="1" u="sng">
                <a:latin typeface="Times New Roman" panose="02020603050405020304" pitchFamily="18" charset="0"/>
              </a:rPr>
              <a:t>                            </a:t>
            </a:r>
            <a:r>
              <a:rPr lang="en-US" altLang="zh-CN" sz="2300" b="1">
                <a:latin typeface="Times New Roman" panose="02020603050405020304" pitchFamily="18" charset="0"/>
              </a:rPr>
              <a:t>.</a:t>
            </a:r>
            <a:endParaRPr lang="zh-CN" altLang="en-US" sz="230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005638" y="830263"/>
            <a:ext cx="8159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(1+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803775" y="1285875"/>
            <a:ext cx="8159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(1+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784725" y="1730375"/>
            <a:ext cx="15367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300" b="1" i="1">
                <a:solidFill>
                  <a:srgbClr val="FF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zh-CN" sz="2300" b="1">
                <a:solidFill>
                  <a:srgbClr val="FF0000"/>
                </a:solidFill>
                <a:latin typeface="Times New Roman" panose="02020603050405020304" pitchFamily="18" charset="0"/>
              </a:rPr>
              <a:t>=20(1+</a:t>
            </a:r>
            <a:r>
              <a:rPr lang="en-US" altLang="zh-CN" sz="23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3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sz="23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026150" y="2406650"/>
            <a:ext cx="224313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300" b="1" i="1">
                <a:solidFill>
                  <a:srgbClr val="0000FF"/>
                </a:solidFill>
                <a:latin typeface="Times New Roman" panose="02020603050405020304" pitchFamily="18" charset="0"/>
              </a:rPr>
              <a:t>y</a:t>
            </a:r>
            <a:r>
              <a:rPr lang="zh-CN" altLang="zh-CN" sz="23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是</a:t>
            </a:r>
            <a:r>
              <a:rPr lang="en-US" altLang="zh-CN" sz="2300" b="1" i="1">
                <a:solidFill>
                  <a:srgbClr val="0000FF"/>
                </a:solidFill>
                <a:latin typeface="Times New Roman" panose="02020603050405020304" pitchFamily="18" charset="0"/>
              </a:rPr>
              <a:t>x</a:t>
            </a:r>
            <a:r>
              <a:rPr lang="zh-CN" altLang="zh-CN" sz="23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的函数吗？</a:t>
            </a:r>
            <a:endParaRPr lang="zh-CN" altLang="en-US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54138" y="2406650"/>
            <a:ext cx="15367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300" b="1" i="1">
                <a:latin typeface="Times New Roman" panose="02020603050405020304" pitchFamily="18" charset="0"/>
              </a:rPr>
              <a:t>y</a:t>
            </a:r>
            <a:r>
              <a:rPr lang="en-US" altLang="zh-CN" sz="2300" b="1">
                <a:latin typeface="Times New Roman" panose="02020603050405020304" pitchFamily="18" charset="0"/>
              </a:rPr>
              <a:t>=20(1+</a:t>
            </a:r>
            <a:r>
              <a:rPr lang="en-US" altLang="zh-CN" sz="2300" b="1" i="1">
                <a:latin typeface="Times New Roman" panose="02020603050405020304" pitchFamily="18" charset="0"/>
              </a:rPr>
              <a:t>x</a:t>
            </a:r>
            <a:r>
              <a:rPr lang="en-US" altLang="zh-CN" sz="2300" b="1">
                <a:latin typeface="Times New Roman" panose="02020603050405020304" pitchFamily="18" charset="0"/>
              </a:rPr>
              <a:t>)</a:t>
            </a:r>
            <a:r>
              <a:rPr lang="en-US" altLang="zh-CN" sz="2300" b="1" baseline="30000">
                <a:latin typeface="Times New Roman" panose="02020603050405020304" pitchFamily="18" charset="0"/>
              </a:rPr>
              <a:t>2</a:t>
            </a:r>
            <a:endParaRPr lang="zh-CN" altLang="en-US">
              <a:ea typeface="黑体" panose="02010609060101010101" pitchFamily="2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2938463" y="2406650"/>
            <a:ext cx="819150" cy="44608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latin typeface="黑体" panose="0201060906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757613" y="2406650"/>
            <a:ext cx="209867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300" b="1" i="1">
                <a:latin typeface="Times New Roman" panose="02020603050405020304" pitchFamily="18" charset="0"/>
              </a:rPr>
              <a:t>y</a:t>
            </a:r>
            <a:r>
              <a:rPr lang="en-US" altLang="zh-CN" sz="2300" b="1">
                <a:latin typeface="Times New Roman" panose="02020603050405020304" pitchFamily="18" charset="0"/>
              </a:rPr>
              <a:t>=20</a:t>
            </a:r>
            <a:r>
              <a:rPr lang="en-US" altLang="zh-CN" sz="2300" b="1" i="1">
                <a:latin typeface="Times New Roman" panose="02020603050405020304" pitchFamily="18" charset="0"/>
              </a:rPr>
              <a:t>x</a:t>
            </a:r>
            <a:r>
              <a:rPr lang="en-US" altLang="zh-CN" sz="2300" b="1" baseline="30000">
                <a:latin typeface="Times New Roman" panose="02020603050405020304" pitchFamily="18" charset="0"/>
              </a:rPr>
              <a:t>2</a:t>
            </a:r>
            <a:r>
              <a:rPr lang="en-US" altLang="zh-CN" sz="2300" b="1">
                <a:latin typeface="Times New Roman" panose="02020603050405020304" pitchFamily="18" charset="0"/>
              </a:rPr>
              <a:t>+40</a:t>
            </a:r>
            <a:r>
              <a:rPr lang="en-US" altLang="zh-CN" sz="2300" b="1" i="1">
                <a:latin typeface="Times New Roman" panose="02020603050405020304" pitchFamily="18" charset="0"/>
              </a:rPr>
              <a:t>x</a:t>
            </a:r>
            <a:r>
              <a:rPr lang="en-US" altLang="zh-CN" sz="2300" b="1">
                <a:latin typeface="Times New Roman" panose="02020603050405020304" pitchFamily="18" charset="0"/>
              </a:rPr>
              <a:t>+20</a:t>
            </a:r>
            <a:endParaRPr lang="zh-CN" altLang="en-US" sz="2300">
              <a:ea typeface="黑体" panose="0201060906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649288" y="3106738"/>
            <a:ext cx="7820025" cy="1357312"/>
            <a:chOff x="647700" y="3452593"/>
            <a:chExt cx="7820660" cy="1357212"/>
          </a:xfrm>
        </p:grpSpPr>
        <p:sp>
          <p:nvSpPr>
            <p:cNvPr id="15" name="流程图: 可选过程 14"/>
            <p:cNvSpPr/>
            <p:nvPr/>
          </p:nvSpPr>
          <p:spPr>
            <a:xfrm>
              <a:off x="647700" y="3452593"/>
              <a:ext cx="7820660" cy="1357212"/>
            </a:xfrm>
            <a:prstGeom prst="flowChartAlternate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zh-CN" altLang="en-US" sz="2200" b="1" dirty="0">
                  <a:solidFill>
                    <a:schemeClr val="tx1"/>
                  </a:solidFill>
                  <a:latin typeface="+mj-lt"/>
                </a:rPr>
                <a:t>                             表示两年后的产量</a:t>
              </a:r>
              <a:r>
                <a:rPr lang="en-US" altLang="zh-CN" sz="2200" b="1" i="1" dirty="0">
                  <a:solidFill>
                    <a:schemeClr val="tx1"/>
                  </a:solidFill>
                  <a:latin typeface="+mj-lt"/>
                </a:rPr>
                <a:t>y</a:t>
              </a:r>
              <a:r>
                <a:rPr lang="zh-CN" altLang="en-US" sz="2200" b="1" dirty="0">
                  <a:solidFill>
                    <a:schemeClr val="tx1"/>
                  </a:solidFill>
                  <a:latin typeface="+mj-lt"/>
                </a:rPr>
                <a:t>与计划增产的倍数</a:t>
              </a:r>
              <a:r>
                <a:rPr lang="en-US" altLang="zh-CN" sz="2200" b="1" i="1" dirty="0">
                  <a:solidFill>
                    <a:schemeClr val="tx1"/>
                  </a:solidFill>
                  <a:latin typeface="+mj-lt"/>
                </a:rPr>
                <a:t>x</a:t>
              </a:r>
              <a:r>
                <a:rPr lang="zh-CN" altLang="en-US" sz="2200" b="1" dirty="0">
                  <a:solidFill>
                    <a:schemeClr val="tx1"/>
                  </a:solidFill>
                  <a:latin typeface="+mj-lt"/>
                </a:rPr>
                <a:t>的关系，对于</a:t>
              </a:r>
              <a:r>
                <a:rPr lang="en-US" altLang="zh-CN" sz="2200" b="1" i="1" dirty="0">
                  <a:solidFill>
                    <a:schemeClr val="tx1"/>
                  </a:solidFill>
                  <a:latin typeface="+mj-lt"/>
                </a:rPr>
                <a:t>x</a:t>
              </a:r>
              <a:r>
                <a:rPr lang="zh-CN" altLang="en-US" sz="2200" b="1" dirty="0">
                  <a:solidFill>
                    <a:schemeClr val="tx1"/>
                  </a:solidFill>
                  <a:latin typeface="+mj-lt"/>
                </a:rPr>
                <a:t>的每一个值，</a:t>
              </a:r>
              <a:r>
                <a:rPr lang="en-US" altLang="zh-CN" sz="2200" b="1" i="1" dirty="0">
                  <a:solidFill>
                    <a:schemeClr val="tx1"/>
                  </a:solidFill>
                  <a:latin typeface="+mj-lt"/>
                </a:rPr>
                <a:t>y</a:t>
              </a:r>
              <a:r>
                <a:rPr lang="zh-CN" altLang="en-US" sz="2200" b="1" dirty="0">
                  <a:solidFill>
                    <a:schemeClr val="tx1"/>
                  </a:solidFill>
                  <a:latin typeface="+mj-lt"/>
                </a:rPr>
                <a:t>都有一个对应值，即</a:t>
              </a:r>
              <a:r>
                <a:rPr lang="en-US" altLang="zh-CN" sz="2200" b="1" i="1" dirty="0">
                  <a:solidFill>
                    <a:schemeClr val="tx1"/>
                  </a:solidFill>
                  <a:latin typeface="+mj-lt"/>
                </a:rPr>
                <a:t>y</a:t>
              </a:r>
              <a:r>
                <a:rPr lang="zh-CN" altLang="en-US" sz="2200" b="1" dirty="0">
                  <a:solidFill>
                    <a:schemeClr val="tx1"/>
                  </a:solidFill>
                  <a:latin typeface="+mj-lt"/>
                </a:rPr>
                <a:t>是</a:t>
              </a:r>
              <a:r>
                <a:rPr lang="en-US" altLang="zh-CN" sz="2200" b="1" i="1" dirty="0">
                  <a:solidFill>
                    <a:schemeClr val="tx1"/>
                  </a:solidFill>
                  <a:latin typeface="+mj-lt"/>
                </a:rPr>
                <a:t>x</a:t>
              </a:r>
              <a:r>
                <a:rPr lang="zh-CN" altLang="en-US" sz="2200" b="1" dirty="0">
                  <a:solidFill>
                    <a:schemeClr val="tx1"/>
                  </a:solidFill>
                  <a:latin typeface="+mj-lt"/>
                </a:rPr>
                <a:t>的函数</a:t>
              </a:r>
              <a:r>
                <a:rPr lang="en-US" altLang="zh-CN" sz="2200" b="1" dirty="0">
                  <a:solidFill>
                    <a:schemeClr val="tx1"/>
                  </a:solidFill>
                  <a:latin typeface="+mj-lt"/>
                </a:rPr>
                <a:t>.</a:t>
              </a:r>
              <a:endParaRPr lang="zh-CN" altLang="en-US" sz="22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2307" name="矩形 16"/>
            <p:cNvSpPr>
              <a:spLocks noChangeArrowheads="1"/>
            </p:cNvSpPr>
            <p:nvPr/>
          </p:nvSpPr>
          <p:spPr bwMode="auto">
            <a:xfrm>
              <a:off x="790575" y="3685081"/>
              <a:ext cx="2098651" cy="446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300" b="1" i="1">
                  <a:latin typeface="Times New Roman" panose="02020603050405020304" pitchFamily="18" charset="0"/>
                </a:rPr>
                <a:t>y</a:t>
              </a:r>
              <a:r>
                <a:rPr lang="en-US" altLang="zh-CN" sz="2300" b="1">
                  <a:latin typeface="Times New Roman" panose="02020603050405020304" pitchFamily="18" charset="0"/>
                </a:rPr>
                <a:t>=20</a:t>
              </a:r>
              <a:r>
                <a:rPr lang="en-US" altLang="zh-CN" sz="2300" b="1" i="1">
                  <a:latin typeface="Times New Roman" panose="02020603050405020304" pitchFamily="18" charset="0"/>
                </a:rPr>
                <a:t>x</a:t>
              </a:r>
              <a:r>
                <a:rPr lang="en-US" altLang="zh-CN" sz="2300" b="1" baseline="30000">
                  <a:latin typeface="Times New Roman" panose="02020603050405020304" pitchFamily="18" charset="0"/>
                </a:rPr>
                <a:t>2</a:t>
              </a:r>
              <a:r>
                <a:rPr lang="en-US" altLang="zh-CN" sz="2300" b="1">
                  <a:latin typeface="Times New Roman" panose="02020603050405020304" pitchFamily="18" charset="0"/>
                </a:rPr>
                <a:t>+40</a:t>
              </a:r>
              <a:r>
                <a:rPr lang="en-US" altLang="zh-CN" sz="2300" b="1" i="1">
                  <a:latin typeface="Times New Roman" panose="02020603050405020304" pitchFamily="18" charset="0"/>
                </a:rPr>
                <a:t>x</a:t>
              </a:r>
              <a:r>
                <a:rPr lang="en-US" altLang="zh-CN" sz="2300" b="1">
                  <a:latin typeface="Times New Roman" panose="02020603050405020304" pitchFamily="18" charset="0"/>
                </a:rPr>
                <a:t>+20</a:t>
              </a:r>
              <a:endParaRPr lang="zh-CN" altLang="en-US" sz="2300">
                <a:ea typeface="黑体" panose="02010609060101010101" pitchFamily="2" charset="-122"/>
              </a:endParaRPr>
            </a:p>
          </p:txBody>
        </p:sp>
      </p:grpSp>
      <p:pic>
        <p:nvPicPr>
          <p:cNvPr id="12301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图片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2" grpId="0" bldLvl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6199" y="1023289"/>
            <a:ext cx="906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rgbClr val="D60093"/>
                  </a:solidFill>
                  <a:prstDash val="solid"/>
                </a:ln>
                <a:solidFill>
                  <a:srgbClr val="D60093"/>
                </a:solidFill>
                <a:effectLst>
                  <a:reflection blurRad="12700" stA="28000" endPos="45000" dist="1000" dir="5400000" sy="-100000" algn="bl" rotWithShape="0"/>
                </a:effectLst>
                <a:ea typeface="黑体" panose="02010609060101010101" pitchFamily="2" charset="-122"/>
              </a:rPr>
              <a:t>思考</a:t>
            </a:r>
            <a:endParaRPr lang="zh-CN" altLang="en-US" sz="2800" b="1" cap="all" dirty="0">
              <a:ln w="9000" cmpd="sng">
                <a:solidFill>
                  <a:srgbClr val="D60093"/>
                </a:solidFill>
                <a:prstDash val="solid"/>
              </a:ln>
              <a:solidFill>
                <a:srgbClr val="D60093"/>
              </a:solidFill>
              <a:effectLst>
                <a:reflection blurRad="12700" stA="28000" endPos="45000" dist="1000" dir="5400000" sy="-100000" algn="bl" rotWithShape="0"/>
              </a:effectLst>
              <a:ea typeface="黑体" panose="0201060906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755650" y="1652588"/>
            <a:ext cx="7445375" cy="1189037"/>
            <a:chOff x="1013374" y="1204562"/>
            <a:chExt cx="7444826" cy="1188606"/>
          </a:xfrm>
        </p:grpSpPr>
        <p:sp>
          <p:nvSpPr>
            <p:cNvPr id="3" name="Rectangle 43"/>
            <p:cNvSpPr>
              <a:spLocks noChangeArrowheads="1"/>
            </p:cNvSpPr>
            <p:nvPr/>
          </p:nvSpPr>
          <p:spPr bwMode="auto">
            <a:xfrm>
              <a:off x="1013374" y="1204562"/>
              <a:ext cx="7444826" cy="11886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FFFFFF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Tx/>
                <a:buSzTx/>
                <a:buFont typeface="Wingdings" panose="05000000000000000000" pitchFamily="2" charset="2"/>
                <a:buNone/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        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函数</a:t>
              </a:r>
              <a:r>
                <a:rPr lang="en-US" altLang="zh-CN" sz="2400" b="1" i="1" kern="10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2" charset="-122"/>
                  <a:cs typeface="Times New Roman" panose="02020603050405020304"/>
                </a:rPr>
                <a:t>y=</a:t>
              </a:r>
              <a:r>
                <a:rPr lang="en-US" altLang="zh-CN" sz="2400" b="1" kern="10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2" charset="-122"/>
                  <a:cs typeface="Times New Roman" panose="02020603050405020304"/>
                </a:rPr>
                <a:t>6</a:t>
              </a:r>
              <a:r>
                <a:rPr lang="en-US" altLang="zh-CN" sz="2400" b="1" i="1" kern="10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2" charset="-122"/>
                  <a:cs typeface="Times New Roman" panose="02020603050405020304"/>
                </a:rPr>
                <a:t>x</a:t>
              </a:r>
              <a:r>
                <a:rPr lang="en-US" altLang="zh-CN" sz="2400" b="1" kern="100" baseline="3000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2" charset="-122"/>
                  <a:cs typeface="Times New Roman" panose="02020603050405020304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 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,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                        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,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  </a:t>
              </a:r>
              <a:r>
                <a:rPr lang="en-US" altLang="zh-CN" sz="2400" b="1" i="1" dirty="0">
                  <a:latin typeface="Times New Roman" panose="02020603050405020304"/>
                  <a:ea typeface="黑体" panose="02010609060101010101" pitchFamily="2" charset="-122"/>
                </a:rPr>
                <a:t>y</a:t>
              </a:r>
              <a:r>
                <a:rPr lang="en-US" altLang="zh-CN" sz="2400" b="1" dirty="0">
                  <a:latin typeface="Times New Roman" panose="02020603050405020304"/>
                  <a:ea typeface="黑体" panose="02010609060101010101" pitchFamily="2" charset="-122"/>
                </a:rPr>
                <a:t>=20</a:t>
              </a:r>
              <a:r>
                <a:rPr lang="en-US" altLang="zh-CN" sz="2400" b="1" i="1" dirty="0">
                  <a:latin typeface="Times New Roman" panose="02020603050405020304"/>
                  <a:ea typeface="黑体" panose="02010609060101010101" pitchFamily="2" charset="-122"/>
                </a:rPr>
                <a:t>x</a:t>
              </a:r>
              <a:r>
                <a:rPr lang="en-US" altLang="zh-CN" sz="2400" b="1" baseline="30000" dirty="0">
                  <a:latin typeface="Times New Roman" panose="02020603050405020304"/>
                  <a:ea typeface="黑体" panose="02010609060101010101" pitchFamily="2" charset="-122"/>
                </a:rPr>
                <a:t>2</a:t>
              </a:r>
              <a:r>
                <a:rPr lang="en-US" altLang="zh-CN" sz="2400" b="1" dirty="0">
                  <a:latin typeface="Times New Roman" panose="02020603050405020304"/>
                  <a:ea typeface="黑体" panose="02010609060101010101" pitchFamily="2" charset="-122"/>
                </a:rPr>
                <a:t>+40</a:t>
              </a:r>
              <a:r>
                <a:rPr lang="en-US" altLang="zh-CN" sz="2400" b="1" i="1" dirty="0">
                  <a:latin typeface="Times New Roman" panose="02020603050405020304"/>
                  <a:ea typeface="黑体" panose="02010609060101010101" pitchFamily="2" charset="-122"/>
                </a:rPr>
                <a:t>x</a:t>
              </a:r>
              <a:r>
                <a:rPr lang="en-US" altLang="zh-CN" sz="2400" b="1" dirty="0">
                  <a:latin typeface="Times New Roman" panose="02020603050405020304"/>
                  <a:ea typeface="黑体" panose="02010609060101010101" pitchFamily="2" charset="-122"/>
                </a:rPr>
                <a:t>+20 ,</a:t>
              </a:r>
              <a:r>
                <a:rPr lang="zh-CN" altLang="en-US" sz="2400" dirty="0">
                  <a:ea typeface="黑体" panose="02010609060101010101" pitchFamily="2" charset="-122"/>
                </a:rPr>
                <a:t> 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有什么共同点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?</a:t>
              </a:r>
              <a:endPara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aphicFrame>
          <p:nvGraphicFramePr>
            <p:cNvPr id="13324" name="对象 3"/>
            <p:cNvGraphicFramePr>
              <a:graphicFrameLocks noChangeAspect="1"/>
            </p:cNvGraphicFramePr>
            <p:nvPr/>
          </p:nvGraphicFramePr>
          <p:xfrm>
            <a:off x="3241264" y="1205899"/>
            <a:ext cx="1767710" cy="7377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2" imgW="939800" imgH="393700" progId="Equation.DSMT4">
                    <p:embed/>
                  </p:oleObj>
                </mc:Choice>
                <mc:Fallback>
                  <p:oleObj name="" r:id="rId2" imgW="9398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1264" y="1205899"/>
                          <a:ext cx="1767710" cy="7377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331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87363" y="1265238"/>
            <a:ext cx="8172450" cy="2473325"/>
          </a:xfrm>
          <a:prstGeom prst="rect">
            <a:avLst/>
          </a:prstGeom>
          <a:ln w="28575" cap="rnd" cmpd="thickThin">
            <a:solidFill>
              <a:schemeClr val="accent6">
                <a:lumMod val="75000"/>
              </a:schemeClr>
            </a:solidFill>
          </a:ln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en-US" altLang="zh-CN" sz="2600" dirty="0">
                <a:latin typeface="+mj-lt"/>
              </a:rPr>
              <a:t>      </a:t>
            </a:r>
            <a:r>
              <a:rPr lang="zh-CN" altLang="en-US" sz="2600" dirty="0">
                <a:latin typeface="+mj-lt"/>
              </a:rPr>
              <a:t>上述三个函数都是用自变量的二次式表示的</a:t>
            </a:r>
            <a:r>
              <a:rPr lang="en-US" altLang="zh-CN" sz="2600" dirty="0">
                <a:latin typeface="+mj-lt"/>
              </a:rPr>
              <a:t>.</a:t>
            </a:r>
            <a:r>
              <a:rPr lang="zh-CN" altLang="en-US" sz="2600" dirty="0">
                <a:latin typeface="+mj-lt"/>
              </a:rPr>
              <a:t>一般地，</a:t>
            </a:r>
            <a:endParaRPr lang="zh-CN" altLang="en-US" sz="2600" dirty="0">
              <a:latin typeface="+mj-lt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zh-CN" altLang="en-US" sz="2600" dirty="0">
                <a:latin typeface="+mj-lt"/>
              </a:rPr>
              <a:t> 形如</a:t>
            </a:r>
            <a:endParaRPr lang="zh-CN" altLang="en-US" sz="2600" dirty="0">
              <a:latin typeface="+mj-lt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2600" i="1" dirty="0">
                <a:latin typeface="+mj-lt"/>
              </a:rPr>
              <a:t>y=ax</a:t>
            </a:r>
            <a:r>
              <a:rPr lang="en-US" altLang="zh-CN" sz="2600" dirty="0">
                <a:latin typeface="+mj-lt"/>
                <a:cs typeface="Times New Roman" panose="02020603050405020304" pitchFamily="18" charset="0"/>
              </a:rPr>
              <a:t>²</a:t>
            </a:r>
            <a:r>
              <a:rPr lang="en-US" altLang="zh-CN" sz="2600" i="1" dirty="0">
                <a:latin typeface="+mj-lt"/>
              </a:rPr>
              <a:t>+bx+c</a:t>
            </a:r>
            <a:r>
              <a:rPr lang="zh-CN" altLang="en-US" sz="2600" dirty="0">
                <a:latin typeface="+mj-lt"/>
              </a:rPr>
              <a:t>（</a:t>
            </a:r>
            <a:r>
              <a:rPr lang="en-US" altLang="zh-CN" sz="2600" i="1" dirty="0">
                <a:latin typeface="+mj-lt"/>
              </a:rPr>
              <a:t>a</a:t>
            </a:r>
            <a:r>
              <a:rPr lang="zh-CN" altLang="en-US" sz="2600" dirty="0">
                <a:latin typeface="+mj-lt"/>
              </a:rPr>
              <a:t>，</a:t>
            </a:r>
            <a:r>
              <a:rPr lang="en-US" altLang="zh-CN" sz="2600" i="1" dirty="0">
                <a:latin typeface="+mj-lt"/>
              </a:rPr>
              <a:t>b</a:t>
            </a:r>
            <a:r>
              <a:rPr lang="zh-CN" altLang="en-US" sz="2600" dirty="0">
                <a:latin typeface="+mj-lt"/>
              </a:rPr>
              <a:t>，</a:t>
            </a:r>
            <a:r>
              <a:rPr lang="en-US" altLang="zh-CN" sz="2600" i="1" dirty="0">
                <a:latin typeface="+mj-lt"/>
              </a:rPr>
              <a:t>c</a:t>
            </a:r>
            <a:r>
              <a:rPr lang="zh-CN" altLang="en-US" sz="2600" dirty="0">
                <a:latin typeface="+mj-lt"/>
              </a:rPr>
              <a:t>为常数，</a:t>
            </a:r>
            <a:r>
              <a:rPr lang="en-US" altLang="zh-CN" sz="2600" i="1" dirty="0">
                <a:solidFill>
                  <a:srgbClr val="FF3300"/>
                </a:solidFill>
                <a:latin typeface="+mj-lt"/>
              </a:rPr>
              <a:t>a</a:t>
            </a:r>
            <a:r>
              <a:rPr lang="en-US" altLang="zh-CN" sz="2600" dirty="0">
                <a:solidFill>
                  <a:srgbClr val="FF3300"/>
                </a:solidFill>
                <a:latin typeface="+mj-lt"/>
              </a:rPr>
              <a:t>≠0</a:t>
            </a:r>
            <a:r>
              <a:rPr lang="zh-CN" altLang="en-US" sz="2600" dirty="0">
                <a:latin typeface="+mj-lt"/>
              </a:rPr>
              <a:t>）</a:t>
            </a:r>
            <a:endParaRPr lang="zh-CN" altLang="en-US" sz="2600" dirty="0">
              <a:latin typeface="+mj-lt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zh-CN" altLang="en-US" sz="2600" dirty="0">
                <a:latin typeface="+mj-lt"/>
              </a:rPr>
              <a:t> 的函数，叫做</a:t>
            </a:r>
            <a:r>
              <a:rPr lang="zh-CN" altLang="en-US" sz="2600" dirty="0">
                <a:solidFill>
                  <a:srgbClr val="FF3300"/>
                </a:solidFill>
                <a:latin typeface="+mj-lt"/>
              </a:rPr>
              <a:t>二次函数</a:t>
            </a:r>
            <a:r>
              <a:rPr lang="zh-CN" altLang="en-US" sz="2600" dirty="0">
                <a:latin typeface="+mj-lt"/>
              </a:rPr>
              <a:t>。其中</a:t>
            </a:r>
            <a:r>
              <a:rPr lang="en-US" altLang="zh-CN" sz="2600" i="1" dirty="0">
                <a:latin typeface="+mj-lt"/>
              </a:rPr>
              <a:t>x</a:t>
            </a:r>
            <a:r>
              <a:rPr lang="zh-CN" altLang="en-US" sz="2600" dirty="0">
                <a:latin typeface="+mj-lt"/>
              </a:rPr>
              <a:t>是自变量，</a:t>
            </a:r>
            <a:r>
              <a:rPr lang="en-US" altLang="zh-CN" sz="2600" i="1" dirty="0">
                <a:latin typeface="+mj-lt"/>
              </a:rPr>
              <a:t>a</a:t>
            </a:r>
            <a:r>
              <a:rPr lang="zh-CN" altLang="en-US" sz="2600" dirty="0">
                <a:latin typeface="+mj-lt"/>
              </a:rPr>
              <a:t>，</a:t>
            </a:r>
            <a:r>
              <a:rPr lang="en-US" altLang="zh-CN" sz="2600" i="1" dirty="0">
                <a:latin typeface="+mj-lt"/>
              </a:rPr>
              <a:t>b</a:t>
            </a:r>
            <a:r>
              <a:rPr lang="zh-CN" altLang="en-US" sz="2600" dirty="0">
                <a:latin typeface="+mj-lt"/>
              </a:rPr>
              <a:t>，</a:t>
            </a:r>
            <a:r>
              <a:rPr lang="en-US" altLang="zh-CN" sz="2600" i="1" dirty="0">
                <a:latin typeface="+mj-lt"/>
              </a:rPr>
              <a:t>c</a:t>
            </a:r>
            <a:r>
              <a:rPr lang="zh-CN" altLang="en-US" sz="2600" dirty="0">
                <a:latin typeface="+mj-lt"/>
              </a:rPr>
              <a:t>分</a:t>
            </a:r>
            <a:endParaRPr lang="zh-CN" altLang="en-US" sz="2600" dirty="0">
              <a:latin typeface="+mj-lt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zh-CN" altLang="en-US" sz="2600" dirty="0">
                <a:latin typeface="+mj-lt"/>
              </a:rPr>
              <a:t> 别是函数解析式的二次项系数、一次项系数和常数项</a:t>
            </a:r>
            <a:r>
              <a:rPr lang="en-US" altLang="zh-CN" sz="2600" dirty="0">
                <a:latin typeface="+mj-lt"/>
              </a:rPr>
              <a:t>.</a:t>
            </a:r>
            <a:endParaRPr lang="en-US" altLang="zh-CN" sz="26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197100" y="2689225"/>
            <a:ext cx="409575" cy="952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线形标注 2 5"/>
          <p:cNvSpPr/>
          <p:nvPr/>
        </p:nvSpPr>
        <p:spPr>
          <a:xfrm>
            <a:off x="2730500" y="3900488"/>
            <a:ext cx="1385888" cy="381000"/>
          </a:xfrm>
          <a:prstGeom prst="borderCallout2">
            <a:avLst>
              <a:gd name="adj1" fmla="val 55000"/>
              <a:gd name="adj2" fmla="val -985"/>
              <a:gd name="adj3" fmla="val -69500"/>
              <a:gd name="adj4" fmla="val -32875"/>
              <a:gd name="adj5" fmla="val -315000"/>
              <a:gd name="adj6" fmla="val -2376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600" b="1" dirty="0">
                <a:solidFill>
                  <a:schemeClr val="tx1"/>
                </a:solidFill>
                <a:latin typeface="黑体" panose="02010609060101010101" pitchFamily="2" charset="-122"/>
              </a:rPr>
              <a:t>二次项</a:t>
            </a:r>
            <a:endParaRPr lang="zh-CN" altLang="en-US" sz="26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871788" y="2686050"/>
            <a:ext cx="37623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线形标注 2 8"/>
          <p:cNvSpPr/>
          <p:nvPr/>
        </p:nvSpPr>
        <p:spPr>
          <a:xfrm>
            <a:off x="3178175" y="1819275"/>
            <a:ext cx="1238250" cy="419100"/>
          </a:xfrm>
          <a:prstGeom prst="borderCallout2">
            <a:avLst>
              <a:gd name="adj1" fmla="val 48939"/>
              <a:gd name="adj2" fmla="val -1435"/>
              <a:gd name="adj3" fmla="val 80454"/>
              <a:gd name="adj4" fmla="val -25576"/>
              <a:gd name="adj5" fmla="val 203636"/>
              <a:gd name="adj6" fmla="val -2854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600" b="1" dirty="0">
                <a:solidFill>
                  <a:schemeClr val="tx1"/>
                </a:solidFill>
                <a:latin typeface="黑体" panose="02010609060101010101" pitchFamily="2" charset="-122"/>
              </a:rPr>
              <a:t>一次项</a:t>
            </a:r>
            <a:endParaRPr lang="zh-CN" altLang="en-US" sz="26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394075" y="2336800"/>
            <a:ext cx="192088" cy="360363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latin typeface="黑体" panose="0201060906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432175" y="2687638"/>
            <a:ext cx="1958975" cy="1366837"/>
          </a:xfrm>
          <a:prstGeom prst="line">
            <a:avLst/>
          </a:prstGeom>
          <a:ln w="28575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375275" y="4041775"/>
            <a:ext cx="1219200" cy="428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600" b="1" dirty="0">
                <a:solidFill>
                  <a:schemeClr val="tx1"/>
                </a:solidFill>
                <a:latin typeface="黑体" panose="02010609060101010101" pitchFamily="2" charset="-122"/>
              </a:rPr>
              <a:t>常数项</a:t>
            </a:r>
            <a:endParaRPr lang="zh-CN" altLang="en-US" sz="26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pic>
        <p:nvPicPr>
          <p:cNvPr id="14348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图片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ldLvl="0" animBg="1"/>
      <p:bldP spid="9" grpId="0" bldLvl="0" animBg="1"/>
      <p:bldP spid="10" grpId="0" bldLvl="0" animBg="1"/>
      <p:bldP spid="1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5"/>
          <p:cNvSpPr>
            <a:spLocks noChangeArrowheads="1"/>
          </p:cNvSpPr>
          <p:nvPr/>
        </p:nvSpPr>
        <p:spPr bwMode="auto">
          <a:xfrm>
            <a:off x="1731963" y="1849438"/>
            <a:ext cx="14462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①</a:t>
            </a:r>
            <a:r>
              <a:rPr lang="en-US" altLang="zh-CN" sz="2400" b="1" i="1">
                <a:latin typeface="Times New Roman" panose="02020603050405020304" pitchFamily="18" charset="0"/>
              </a:rPr>
              <a:t>y=</a:t>
            </a:r>
            <a:r>
              <a:rPr lang="en-US" altLang="zh-CN" sz="2400" b="1">
                <a:latin typeface="Times New Roman" panose="02020603050405020304" pitchFamily="18" charset="0"/>
              </a:rPr>
              <a:t>6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b="1">
                <a:latin typeface="Times New Roman" panose="02020603050405020304" pitchFamily="18" charset="0"/>
              </a:rPr>
              <a:t>,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lang="zh-CN" altLang="en-US">
              <a:ea typeface="黑体" panose="02010609060101010101" pitchFamily="2" charset="-122"/>
            </a:endParaRPr>
          </a:p>
        </p:txBody>
      </p:sp>
      <p:grpSp>
        <p:nvGrpSpPr>
          <p:cNvPr id="15363" name="组合 15"/>
          <p:cNvGrpSpPr/>
          <p:nvPr/>
        </p:nvGrpSpPr>
        <p:grpSpPr bwMode="auto">
          <a:xfrm>
            <a:off x="1701800" y="2466975"/>
            <a:ext cx="2347913" cy="739775"/>
            <a:chOff x="2258957" y="1873548"/>
            <a:chExt cx="2348598" cy="739775"/>
          </a:xfrm>
        </p:grpSpPr>
        <p:graphicFrame>
          <p:nvGraphicFramePr>
            <p:cNvPr id="15375" name="对象 3"/>
            <p:cNvGraphicFramePr>
              <a:graphicFrameLocks noChangeAspect="1"/>
            </p:cNvGraphicFramePr>
            <p:nvPr/>
          </p:nvGraphicFramePr>
          <p:xfrm>
            <a:off x="2632075" y="1873548"/>
            <a:ext cx="1766888" cy="739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2" imgW="939165" imgH="393700" progId="Equation.DSMT4">
                    <p:embed/>
                  </p:oleObj>
                </mc:Choice>
                <mc:Fallback>
                  <p:oleObj name="" r:id="rId2" imgW="939165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2075" y="1873548"/>
                          <a:ext cx="1766888" cy="739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6" name="矩形 9"/>
            <p:cNvSpPr>
              <a:spLocks noChangeArrowheads="1"/>
            </p:cNvSpPr>
            <p:nvPr/>
          </p:nvSpPr>
          <p:spPr bwMode="auto">
            <a:xfrm>
              <a:off x="4345945" y="1991321"/>
              <a:ext cx="2616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,</a:t>
              </a:r>
              <a:endParaRPr lang="zh-CN" altLang="en-US">
                <a:ea typeface="黑体" panose="02010609060101010101" pitchFamily="2" charset="-122"/>
              </a:endParaRPr>
            </a:p>
          </p:txBody>
        </p:sp>
        <p:sp>
          <p:nvSpPr>
            <p:cNvPr id="15377" name="矩形 13"/>
            <p:cNvSpPr>
              <a:spLocks noChangeArrowheads="1"/>
            </p:cNvSpPr>
            <p:nvPr/>
          </p:nvSpPr>
          <p:spPr bwMode="auto">
            <a:xfrm>
              <a:off x="2258957" y="1979565"/>
              <a:ext cx="4940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ea typeface="黑体" panose="02010609060101010101" pitchFamily="2" charset="-122"/>
                </a:rPr>
                <a:t>②</a:t>
              </a:r>
              <a:endParaRPr lang="zh-CN" altLang="en-US" sz="2400" b="1">
                <a:ea typeface="黑体" panose="02010609060101010101" pitchFamily="2" charset="-122"/>
              </a:endParaRPr>
            </a:p>
          </p:txBody>
        </p:sp>
      </p:grpSp>
      <p:grpSp>
        <p:nvGrpSpPr>
          <p:cNvPr id="15364" name="组合 16"/>
          <p:cNvGrpSpPr/>
          <p:nvPr/>
        </p:nvGrpSpPr>
        <p:grpSpPr bwMode="auto">
          <a:xfrm>
            <a:off x="1687513" y="3246438"/>
            <a:ext cx="2690812" cy="587375"/>
            <a:chOff x="1930519" y="2652495"/>
            <a:chExt cx="2691622" cy="587490"/>
          </a:xfrm>
        </p:grpSpPr>
        <p:sp>
          <p:nvSpPr>
            <p:cNvPr id="15373" name="矩形 7"/>
            <p:cNvSpPr>
              <a:spLocks noChangeArrowheads="1"/>
            </p:cNvSpPr>
            <p:nvPr/>
          </p:nvSpPr>
          <p:spPr bwMode="auto">
            <a:xfrm>
              <a:off x="2289075" y="2652495"/>
              <a:ext cx="2333066" cy="58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</a:rPr>
                <a:t>y</a:t>
              </a:r>
              <a:r>
                <a:rPr lang="en-US" altLang="zh-CN" sz="2400" b="1">
                  <a:latin typeface="Times New Roman" panose="02020603050405020304" pitchFamily="18" charset="0"/>
                </a:rPr>
                <a:t>=20</a:t>
              </a:r>
              <a:r>
                <a:rPr lang="en-US" altLang="zh-CN" sz="2400" b="1" i="1">
                  <a:latin typeface="Times New Roman" panose="02020603050405020304" pitchFamily="18" charset="0"/>
                </a:rPr>
                <a:t>x</a:t>
              </a:r>
              <a:r>
                <a:rPr lang="en-US" altLang="zh-CN" sz="2400" b="1" baseline="30000">
                  <a:latin typeface="Times New Roman" panose="02020603050405020304" pitchFamily="18" charset="0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</a:rPr>
                <a:t>+40</a:t>
              </a:r>
              <a:r>
                <a:rPr lang="en-US" altLang="zh-CN" sz="2400" b="1" i="1">
                  <a:latin typeface="Times New Roman" panose="02020603050405020304" pitchFamily="18" charset="0"/>
                </a:rPr>
                <a:t>x</a:t>
              </a:r>
              <a:r>
                <a:rPr lang="en-US" altLang="zh-CN" sz="2400" b="1">
                  <a:latin typeface="Times New Roman" panose="02020603050405020304" pitchFamily="18" charset="0"/>
                </a:rPr>
                <a:t>+20 .</a:t>
              </a:r>
              <a:endParaRPr lang="en-US" altLang="zh-CN" sz="2400" b="1" i="1">
                <a:latin typeface="Times New Roman" panose="02020603050405020304" pitchFamily="18" charset="0"/>
              </a:endParaRPr>
            </a:p>
          </p:txBody>
        </p:sp>
        <p:sp>
          <p:nvSpPr>
            <p:cNvPr id="15374" name="矩形 14"/>
            <p:cNvSpPr>
              <a:spLocks noChangeArrowheads="1"/>
            </p:cNvSpPr>
            <p:nvPr/>
          </p:nvSpPr>
          <p:spPr bwMode="auto">
            <a:xfrm>
              <a:off x="1930519" y="2778320"/>
              <a:ext cx="4940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ea typeface="黑体" panose="02010609060101010101" pitchFamily="2" charset="-122"/>
                </a:rPr>
                <a:t>③</a:t>
              </a:r>
              <a:endParaRPr lang="zh-CN" altLang="en-US" sz="2400" b="1">
                <a:ea typeface="黑体" panose="02010609060101010101" pitchFamily="2" charset="-122"/>
              </a:endParaRPr>
            </a:p>
          </p:txBody>
        </p:sp>
      </p:grpSp>
      <p:sp>
        <p:nvSpPr>
          <p:cNvPr id="15365" name="TextBox 17"/>
          <p:cNvSpPr txBox="1">
            <a:spLocks noChangeArrowheads="1"/>
          </p:cNvSpPr>
          <p:nvPr/>
        </p:nvSpPr>
        <p:spPr bwMode="auto">
          <a:xfrm>
            <a:off x="1016000" y="904875"/>
            <a:ext cx="7051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ea typeface="黑体" panose="02010609060101010101" pitchFamily="2" charset="-122"/>
              </a:rPr>
              <a:t>        分别指出下列二次函数解析式的自变量、各项及各项系数。</a:t>
            </a:r>
            <a:endParaRPr lang="zh-CN" altLang="en-US" sz="2400" b="1">
              <a:ea typeface="黑体" panose="02010609060101010101" pitchFamily="2" charset="-122"/>
            </a:endParaRPr>
          </a:p>
        </p:txBody>
      </p:sp>
      <p:pic>
        <p:nvPicPr>
          <p:cNvPr id="15368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图片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图片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图片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3250" y="679450"/>
            <a:ext cx="664527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CC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出题角度一    </a:t>
            </a:r>
            <a:r>
              <a:rPr lang="zh-CN" altLang="en-US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二次函数的识别</a:t>
            </a:r>
            <a:endParaRPr lang="zh-CN" altLang="en-US" sz="2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</a:endParaRPr>
          </a:p>
        </p:txBody>
      </p:sp>
      <p:graphicFrame>
        <p:nvGraphicFramePr>
          <p:cNvPr id="16387" name="对象 2"/>
          <p:cNvGraphicFramePr>
            <a:graphicFrameLocks noChangeAspect="1"/>
          </p:cNvGraphicFramePr>
          <p:nvPr/>
        </p:nvGraphicFramePr>
        <p:xfrm>
          <a:off x="846138" y="1881188"/>
          <a:ext cx="6551612" cy="198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3733800" imgH="1130300" progId="Equation.DSMT4">
                  <p:embed/>
                </p:oleObj>
              </mc:Choice>
              <mc:Fallback>
                <p:oleObj name="" r:id="rId2" imgW="3733800" imgH="11303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81188"/>
                        <a:ext cx="6551612" cy="198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676275" y="1238250"/>
            <a:ext cx="6181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ea typeface="黑体" panose="02010609060101010101" pitchFamily="2" charset="-122"/>
              </a:rPr>
              <a:t>下列函数中是二次函数的有</a:t>
            </a:r>
            <a:r>
              <a:rPr lang="zh-CN" altLang="en-US" sz="2400" b="1" u="sng">
                <a:ea typeface="黑体" panose="02010609060101010101" pitchFamily="2" charset="-122"/>
              </a:rPr>
              <a:t>                 </a:t>
            </a:r>
            <a:r>
              <a:rPr lang="zh-CN" altLang="en-US" sz="2400" b="1">
                <a:ea typeface="黑体" panose="02010609060101010101" pitchFamily="2" charset="-122"/>
              </a:rPr>
              <a:t>。     </a:t>
            </a:r>
            <a:endParaRPr lang="zh-CN" altLang="en-US" sz="2400" b="1">
              <a:ea typeface="黑体" panose="0201060906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66888" y="3963988"/>
            <a:ext cx="5005387" cy="800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3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二次函数：</a:t>
            </a:r>
            <a:r>
              <a:rPr lang="en-US" altLang="zh-CN" sz="23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y=ax</a:t>
            </a:r>
            <a:r>
              <a:rPr lang="en-US" altLang="zh-CN" sz="23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²</a:t>
            </a:r>
            <a:r>
              <a:rPr lang="en-US" altLang="zh-CN" sz="23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+bx+c</a:t>
            </a:r>
            <a:endParaRPr lang="en-US" altLang="zh-CN" sz="2300" b="1" i="1" dirty="0">
              <a:solidFill>
                <a:prstClr val="black"/>
              </a:solidFill>
              <a:latin typeface="Times New Roman" panose="02020603050405020304"/>
              <a:ea typeface="黑体" panose="02010609060101010101" pitchFamily="2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sz="23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           （</a:t>
            </a:r>
            <a:r>
              <a:rPr lang="en-US" altLang="zh-CN" sz="23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a</a:t>
            </a:r>
            <a:r>
              <a:rPr lang="zh-CN" altLang="en-US" sz="23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，</a:t>
            </a:r>
            <a:r>
              <a:rPr lang="en-US" altLang="zh-CN" sz="23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b</a:t>
            </a:r>
            <a:r>
              <a:rPr lang="zh-CN" altLang="en-US" sz="23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，</a:t>
            </a:r>
            <a:r>
              <a:rPr lang="en-US" altLang="zh-CN" sz="23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c</a:t>
            </a:r>
            <a:r>
              <a:rPr lang="zh-CN" altLang="en-US" sz="23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为常数，</a:t>
            </a:r>
            <a:r>
              <a:rPr lang="en-US" altLang="zh-CN" sz="2300" b="1" i="1" dirty="0">
                <a:solidFill>
                  <a:srgbClr val="FF3300"/>
                </a:solidFill>
                <a:latin typeface="Times New Roman" panose="02020603050405020304"/>
                <a:ea typeface="黑体" panose="02010609060101010101" pitchFamily="2" charset="-122"/>
              </a:rPr>
              <a:t>a</a:t>
            </a:r>
            <a:r>
              <a:rPr lang="en-US" altLang="zh-CN" sz="2300" b="1" dirty="0">
                <a:solidFill>
                  <a:srgbClr val="FF3300"/>
                </a:solidFill>
                <a:latin typeface="Times New Roman" panose="02020603050405020304"/>
                <a:ea typeface="黑体" panose="02010609060101010101" pitchFamily="2" charset="-122"/>
              </a:rPr>
              <a:t>≠0</a:t>
            </a:r>
            <a:r>
              <a:rPr lang="zh-CN" altLang="en-US" sz="23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）</a:t>
            </a:r>
            <a:endParaRPr lang="en-US" altLang="zh-CN" sz="23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2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00100" y="1819275"/>
            <a:ext cx="53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2" charset="-122"/>
              </a:rPr>
              <a:t>√</a:t>
            </a:r>
            <a:endParaRPr lang="zh-CN" altLang="en-US" sz="36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81875" y="190182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a=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81525" y="1808163"/>
            <a:ext cx="53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×</a:t>
            </a:r>
            <a:endParaRPr lang="zh-CN" altLang="en-US" sz="36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0188" y="2854325"/>
            <a:ext cx="25622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3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最高次数是</a:t>
            </a:r>
            <a:r>
              <a:rPr lang="en-US" altLang="zh-CN" sz="23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4</a:t>
            </a:r>
            <a:endParaRPr lang="zh-CN" altLang="en-US" sz="23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14375" y="2400300"/>
            <a:ext cx="53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×</a:t>
            </a:r>
            <a:endParaRPr lang="zh-CN" altLang="en-US" sz="36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486400" y="2297113"/>
            <a:ext cx="409575" cy="796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latin typeface="黑体" panose="02010609060101010101" pitchFamily="2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581525" y="2371725"/>
            <a:ext cx="533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</a:rPr>
              <a:t>×</a:t>
            </a:r>
            <a:endParaRPr lang="zh-CN" altLang="en-US" sz="36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800100" y="3227388"/>
            <a:ext cx="53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2" charset="-122"/>
              </a:rPr>
              <a:t>√</a:t>
            </a:r>
            <a:endParaRPr lang="zh-CN" altLang="en-US" sz="36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02388" y="3259138"/>
            <a:ext cx="16573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=x</a:t>
            </a:r>
            <a:r>
              <a:rPr lang="en-US" altLang="zh-CN" sz="2400" b="1" i="1" baseline="30000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611688" y="3224213"/>
            <a:ext cx="53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2" charset="-122"/>
              </a:rPr>
              <a:t>√</a:t>
            </a:r>
            <a:endParaRPr lang="zh-CN" altLang="en-US" sz="36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487863" y="1146175"/>
            <a:ext cx="13144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ea typeface="黑体" panose="02010609060101010101" pitchFamily="2" charset="-122"/>
              </a:rPr>
              <a:t>①⑤⑥</a:t>
            </a:r>
            <a:endParaRPr lang="zh-CN" altLang="en-US" sz="28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pic>
        <p:nvPicPr>
          <p:cNvPr id="16403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图片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6" name="图片 2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7" name="图片 2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同侧角的矩形 1"/>
          <p:cNvSpPr/>
          <p:nvPr/>
        </p:nvSpPr>
        <p:spPr>
          <a:xfrm>
            <a:off x="1309688" y="1011238"/>
            <a:ext cx="6791325" cy="3425825"/>
          </a:xfrm>
          <a:prstGeom prst="snip2Same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运用定义法判断一个函数是否为二次函数的步骤：</a:t>
            </a:r>
            <a:endParaRPr lang="zh-CN" altLang="en-US" sz="2400" b="1" dirty="0">
              <a:solidFill>
                <a:schemeClr val="tx1"/>
              </a:solidFill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）将函数解析式右边整理为含自变量的代数式，左边是函数（因变量）的形式；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）判断右边含自变量的代数式是否是整式；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）判断自变量的最高次数是否是</a:t>
            </a: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；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</a:rPr>
              <a:t>）判断二次项系数是否不等于</a:t>
            </a:r>
            <a:r>
              <a:rPr lang="en-US" altLang="zh-CN" sz="2400" b="1" dirty="0">
                <a:solidFill>
                  <a:schemeClr val="tx1"/>
                </a:solidFill>
              </a:rPr>
              <a:t>0.</a:t>
            </a:r>
            <a:endParaRPr lang="en-US" altLang="zh-CN" sz="2400" b="1" dirty="0">
              <a:solidFill>
                <a:schemeClr val="tx1"/>
              </a:solidFill>
            </a:endParaRPr>
          </a:p>
        </p:txBody>
      </p:sp>
      <p:pic>
        <p:nvPicPr>
          <p:cNvPr id="17413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000" y="679450"/>
            <a:ext cx="84772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CC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出题角度二</a:t>
            </a:r>
            <a:r>
              <a:rPr lang="zh-CN" altLang="en-US" sz="2300" b="1" dirty="0">
                <a:solidFill>
                  <a:srgbClr val="CC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   </a:t>
            </a:r>
            <a:r>
              <a:rPr lang="zh-CN" altLang="en-US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应用二次函数的概念求相关字母的取值</a:t>
            </a:r>
            <a:r>
              <a:rPr lang="en-US" altLang="zh-CN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(</a:t>
            </a:r>
            <a:r>
              <a:rPr lang="zh-CN" altLang="en-US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或范围</a:t>
            </a:r>
            <a:r>
              <a:rPr lang="en-US" altLang="zh-CN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)</a:t>
            </a:r>
            <a:endParaRPr lang="zh-CN" altLang="en-US" sz="23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</a:endParaRPr>
          </a:p>
        </p:txBody>
      </p:sp>
      <p:graphicFrame>
        <p:nvGraphicFramePr>
          <p:cNvPr id="18435" name="对象 22"/>
          <p:cNvGraphicFramePr>
            <a:graphicFrameLocks noChangeAspect="1"/>
          </p:cNvGraphicFramePr>
          <p:nvPr/>
        </p:nvGraphicFramePr>
        <p:xfrm>
          <a:off x="438150" y="1238250"/>
          <a:ext cx="8154988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2" imgW="4254500" imgH="457200" progId="Equation.DSMT4">
                  <p:embed/>
                </p:oleObj>
              </mc:Choice>
              <mc:Fallback>
                <p:oleObj name="Equation" r:id="rId2" imgW="4254500" imgH="4572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1238250"/>
                        <a:ext cx="8154988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123950" y="2289175"/>
            <a:ext cx="1133475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j-ea"/>
                <a:ea typeface="+mj-ea"/>
              </a:rPr>
              <a:t>解：</a:t>
            </a:r>
            <a:endParaRPr lang="zh-CN" altLang="en-US" sz="2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09738" y="2346325"/>
            <a:ext cx="3319462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根据二次函数的定义可得</a:t>
            </a:r>
            <a:endParaRPr lang="zh-CN" altLang="en-US" sz="2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4922838" y="2138363"/>
          <a:ext cx="18542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1257300" imgH="584200" progId="Equation.DSMT4">
                  <p:embed/>
                </p:oleObj>
              </mc:Choice>
              <mc:Fallback>
                <p:oleObj name="" r:id="rId4" imgW="1257300" imgH="584200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2838" y="2138363"/>
                        <a:ext cx="1854200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709738" y="2973388"/>
            <a:ext cx="447675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解得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m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=3</a:t>
            </a: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或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m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=-1.</a:t>
            </a:r>
            <a:endParaRPr lang="zh-CN" altLang="en-US" sz="2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47838" y="3429000"/>
            <a:ext cx="6596062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当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m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=3</a:t>
            </a: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时，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y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=6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200" b="1" baseline="30000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2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+9;</a:t>
            </a: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当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m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=-1</a:t>
            </a: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时，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y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=2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200" b="1" baseline="30000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2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-4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+1.</a:t>
            </a:r>
            <a:endParaRPr lang="zh-CN" altLang="en-US" sz="2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47838" y="3886200"/>
            <a:ext cx="6596062" cy="895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综上所述，该二次函数的解析式为：</a:t>
            </a:r>
            <a:endParaRPr lang="en-US" altLang="zh-CN" sz="2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y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=6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200" b="1" baseline="30000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2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+9</a:t>
            </a:r>
            <a:r>
              <a:rPr lang="zh-CN" altLang="en-US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或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y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=2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200" b="1" baseline="30000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2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-4</a:t>
            </a:r>
            <a:r>
              <a:rPr lang="en-US" altLang="zh-CN" sz="22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+1.</a:t>
            </a:r>
            <a:endParaRPr lang="zh-CN" altLang="en-US" sz="2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pic>
        <p:nvPicPr>
          <p:cNvPr id="18444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图片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爆炸形 1 1"/>
          <p:cNvSpPr/>
          <p:nvPr/>
        </p:nvSpPr>
        <p:spPr>
          <a:xfrm>
            <a:off x="838200" y="695325"/>
            <a:ext cx="1619250" cy="847725"/>
          </a:xfrm>
          <a:prstGeom prst="irregularSeal1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2" charset="-122"/>
              </a:rPr>
              <a:t>练习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graphicFrame>
        <p:nvGraphicFramePr>
          <p:cNvPr id="19459" name="对象 2"/>
          <p:cNvGraphicFramePr>
            <a:graphicFrameLocks noChangeAspect="1"/>
          </p:cNvGraphicFramePr>
          <p:nvPr/>
        </p:nvGraphicFramePr>
        <p:xfrm>
          <a:off x="1647825" y="1543050"/>
          <a:ext cx="59245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2755900" imgH="254000" progId="Equation.DSMT4">
                  <p:embed/>
                </p:oleObj>
              </mc:Choice>
              <mc:Fallback>
                <p:oleObj name="" r:id="rId2" imgW="2755900" imgH="2540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1543050"/>
                        <a:ext cx="592455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066925" y="2238375"/>
            <a:ext cx="3267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ea typeface="黑体" panose="02010609060101010101" pitchFamily="2" charset="-122"/>
              </a:rPr>
              <a:t>解：依题意，得</a:t>
            </a:r>
            <a:endParaRPr lang="zh-CN" altLang="en-US" sz="24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519488" y="2784475"/>
          <a:ext cx="183197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" imgW="685800" imgH="508000" progId="Equation.DSMT4">
                  <p:embed/>
                </p:oleObj>
              </mc:Choice>
              <mc:Fallback>
                <p:oleObj name="" r:id="rId4" imgW="685800" imgH="5080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9488" y="2784475"/>
                        <a:ext cx="1831975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5"/>
          <p:cNvSpPr txBox="1"/>
          <p:nvPr/>
        </p:nvSpPr>
        <p:spPr>
          <a:xfrm>
            <a:off x="2705100" y="3762375"/>
            <a:ext cx="32670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解得</a:t>
            </a:r>
            <a:r>
              <a:rPr lang="en-US" altLang="zh-CN" sz="24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=-1.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pic>
        <p:nvPicPr>
          <p:cNvPr id="19465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2500" y="488950"/>
            <a:ext cx="84772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CC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出题角度三</a:t>
            </a:r>
            <a:r>
              <a:rPr lang="zh-CN" altLang="en-US" sz="2300" b="1" dirty="0">
                <a:solidFill>
                  <a:srgbClr val="CC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   </a:t>
            </a:r>
            <a:r>
              <a:rPr lang="zh-CN" altLang="en-US" sz="2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求二次函数的函数值</a:t>
            </a:r>
            <a:endParaRPr lang="zh-CN" altLang="en-US" sz="23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</a:endParaRPr>
          </a:p>
        </p:txBody>
      </p:sp>
      <p:graphicFrame>
        <p:nvGraphicFramePr>
          <p:cNvPr id="20483" name="对象 3"/>
          <p:cNvGraphicFramePr>
            <a:graphicFrameLocks noChangeAspect="1"/>
          </p:cNvGraphicFramePr>
          <p:nvPr/>
        </p:nvGraphicFramePr>
        <p:xfrm>
          <a:off x="1057275" y="1058863"/>
          <a:ext cx="3986213" cy="156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2260600" imgH="889000" progId="Equation.DSMT4">
                  <p:embed/>
                </p:oleObj>
              </mc:Choice>
              <mc:Fallback>
                <p:oleObj name="" r:id="rId2" imgW="2260600" imgH="8890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1058863"/>
                        <a:ext cx="3986213" cy="156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71500" y="2579688"/>
          <a:ext cx="661035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3517265" imgH="469900" progId="Equation.DSMT4">
                  <p:embed/>
                </p:oleObj>
              </mc:Choice>
              <mc:Fallback>
                <p:oleObj name="" r:id="rId4" imgW="3517265" imgH="4699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579688"/>
                        <a:ext cx="6610350" cy="882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285875" y="3424238"/>
          <a:ext cx="372268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6" imgW="1981200" imgH="228600" progId="Equation.DSMT4">
                  <p:embed/>
                </p:oleObj>
              </mc:Choice>
              <mc:Fallback>
                <p:oleObj name="" r:id="rId6" imgW="1981200" imgH="2286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3424238"/>
                        <a:ext cx="3722688" cy="428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974850" y="3852863"/>
          <a:ext cx="248126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8" imgW="1320165" imgH="393700" progId="Equation.DSMT4">
                  <p:embed/>
                </p:oleObj>
              </mc:Choice>
              <mc:Fallback>
                <p:oleObj name="" r:id="rId8" imgW="1320165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0" y="3852863"/>
                        <a:ext cx="2481263" cy="7381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图片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327025" y="719138"/>
            <a:ext cx="1392238" cy="428625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zh-CN" altLang="en-US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知识点</a:t>
            </a:r>
            <a:r>
              <a:rPr lang="en-US" altLang="zh-CN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endParaRPr lang="zh-CN" altLang="en-US" b="0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747838" y="700088"/>
            <a:ext cx="4826000" cy="461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zh-CN" altLang="en-US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根据具体问题确定二次函数解析式</a:t>
            </a:r>
            <a:endParaRPr lang="zh-CN" altLang="en-US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000125" y="1295400"/>
            <a:ext cx="7277100" cy="3552825"/>
            <a:chOff x="1000125" y="1295398"/>
            <a:chExt cx="7277100" cy="3552825"/>
          </a:xfrm>
        </p:grpSpPr>
        <p:sp>
          <p:nvSpPr>
            <p:cNvPr id="2" name="泪滴形 1"/>
            <p:cNvSpPr/>
            <p:nvPr/>
          </p:nvSpPr>
          <p:spPr>
            <a:xfrm rot="16200000">
              <a:off x="2862262" y="-566739"/>
              <a:ext cx="3552825" cy="7277100"/>
            </a:xfrm>
            <a:prstGeom prst="teardrop">
              <a:avLst>
                <a:gd name="adj" fmla="val 92713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latin typeface="黑体" panose="02010609060101010101" pitchFamily="2" charset="-122"/>
              </a:endParaRPr>
            </a:p>
          </p:txBody>
        </p:sp>
        <p:sp>
          <p:nvSpPr>
            <p:cNvPr id="21517" name="TextBox 4"/>
            <p:cNvSpPr txBox="1">
              <a:spLocks noChangeArrowheads="1"/>
            </p:cNvSpPr>
            <p:nvPr/>
          </p:nvSpPr>
          <p:spPr bwMode="auto">
            <a:xfrm>
              <a:off x="1500188" y="1657350"/>
              <a:ext cx="6426286" cy="252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200" b="1">
                  <a:ea typeface="黑体" panose="02010609060101010101" pitchFamily="2" charset="-122"/>
                </a:rPr>
                <a:t>根据实际问题建立二次函数模型的一般步骤：</a:t>
              </a:r>
              <a:endParaRPr lang="en-US" altLang="zh-CN" sz="2200" b="1"/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200" b="1">
                  <a:ea typeface="黑体" panose="02010609060101010101" pitchFamily="2" charset="-122"/>
                </a:rPr>
                <a:t>①仔细审题，分析数量之间的关系，将文字语言转化为符号语言；</a:t>
              </a:r>
              <a:endParaRPr lang="en-US" altLang="zh-CN" sz="2200" b="1"/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200" b="1">
                  <a:ea typeface="黑体" panose="02010609060101010101" pitchFamily="2" charset="-122"/>
                </a:rPr>
                <a:t>②根据实际问题中的等量关系，列二次函数关系式，并化成一般形式；</a:t>
              </a:r>
              <a:endParaRPr lang="en-US" altLang="zh-CN" sz="2200" b="1"/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200" b="1">
                  <a:ea typeface="黑体" panose="02010609060101010101" pitchFamily="2" charset="-122"/>
                </a:rPr>
                <a:t>③联系实际，确定自变量的取值范围</a:t>
              </a:r>
              <a:r>
                <a:rPr lang="en-US" altLang="zh-CN" sz="2200" b="1">
                  <a:ea typeface="黑体" panose="02010609060101010101" pitchFamily="2" charset="-122"/>
                </a:rPr>
                <a:t>.</a:t>
              </a:r>
              <a:endParaRPr lang="zh-CN" altLang="en-US" sz="2200" b="1">
                <a:ea typeface="黑体" panose="02010609060101010101" pitchFamily="2" charset="-122"/>
              </a:endParaRPr>
            </a:p>
          </p:txBody>
        </p:sp>
      </p:grpSp>
      <p:pic>
        <p:nvPicPr>
          <p:cNvPr id="21511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图片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38125" y="1158875"/>
            <a:ext cx="81915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200" b="1">
                <a:latin typeface="Calibri" panose="020F0502020204030204" pitchFamily="34" charset="0"/>
                <a:ea typeface="黑体" panose="02010609060101010101" pitchFamily="2" charset="-122"/>
              </a:rPr>
              <a:t>①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已知圆的面积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en-US" altLang="zh-CN" sz="2200" b="1">
                <a:latin typeface="Times New Roman" panose="02020603050405020304" pitchFamily="18" charset="0"/>
              </a:rPr>
              <a:t>(cm</a:t>
            </a:r>
            <a:r>
              <a:rPr lang="en-US" altLang="zh-CN" sz="2200" b="1" baseline="30000">
                <a:latin typeface="Times New Roman" panose="02020603050405020304" pitchFamily="18" charset="0"/>
              </a:rPr>
              <a:t>2</a:t>
            </a:r>
            <a:r>
              <a:rPr lang="en-US" altLang="zh-CN" sz="2200" b="1">
                <a:latin typeface="Times New Roman" panose="02020603050405020304" pitchFamily="18" charset="0"/>
              </a:rPr>
              <a:t>)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与圆的半径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en-US" altLang="zh-CN" sz="2200" b="1">
                <a:latin typeface="Times New Roman" panose="02020603050405020304" pitchFamily="18" charset="0"/>
              </a:rPr>
              <a:t>(cm)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，写出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与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之间的函数关系式；</a:t>
            </a:r>
            <a:endParaRPr lang="zh-CN" altLang="zh-CN" sz="22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200" b="1">
                <a:latin typeface="Calibri" panose="020F0502020204030204" pitchFamily="34" charset="0"/>
                <a:ea typeface="黑体" panose="02010609060101010101" pitchFamily="2" charset="-122"/>
              </a:rPr>
              <a:t>②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王先生存入银行</a:t>
            </a:r>
            <a:r>
              <a:rPr lang="en-US" altLang="zh-CN" sz="2200" b="1">
                <a:latin typeface="Times New Roman" panose="02020603050405020304" pitchFamily="18" charset="0"/>
              </a:rPr>
              <a:t>2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万元</a:t>
            </a:r>
            <a:r>
              <a:rPr lang="en-US" altLang="zh-CN" sz="2200" b="1">
                <a:latin typeface="Times New Roman" panose="02020603050405020304" pitchFamily="18" charset="0"/>
              </a:rPr>
              <a:t>,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先存一个一年定期，一年后银行将本息自动转存为又一个一年定期</a:t>
            </a:r>
            <a:r>
              <a:rPr lang="en-US" altLang="zh-CN" sz="2200" b="1">
                <a:latin typeface="Times New Roman" panose="02020603050405020304" pitchFamily="18" charset="0"/>
              </a:rPr>
              <a:t>,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设一年定期的存款年利率为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，两年后王先生共得本息和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万元</a:t>
            </a:r>
            <a:r>
              <a:rPr lang="en-US" altLang="zh-CN" sz="2200" b="1">
                <a:latin typeface="Times New Roman" panose="02020603050405020304" pitchFamily="18" charset="0"/>
              </a:rPr>
              <a:t>,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写出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与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之间的函数关系式；</a:t>
            </a:r>
            <a:endParaRPr lang="zh-CN" altLang="zh-CN" sz="22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200" b="1">
                <a:latin typeface="Calibri" panose="020F0502020204030204" pitchFamily="34" charset="0"/>
                <a:ea typeface="黑体" panose="02010609060101010101" pitchFamily="2" charset="-122"/>
              </a:rPr>
              <a:t>③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一个圆柱的高等于底面半径，写出它的表面积</a:t>
            </a:r>
            <a:r>
              <a:rPr lang="en-US" altLang="zh-CN" sz="2200" b="1" i="1">
                <a:latin typeface="Times New Roman" panose="02020603050405020304" pitchFamily="18" charset="0"/>
              </a:rPr>
              <a:t>S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与半径</a:t>
            </a:r>
            <a:r>
              <a:rPr lang="en-US" altLang="zh-CN" sz="2200" b="1" i="1">
                <a:latin typeface="Times New Roman" panose="02020603050405020304" pitchFamily="18" charset="0"/>
              </a:rPr>
              <a:t>r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之间的关系式</a:t>
            </a:r>
            <a:r>
              <a:rPr lang="en-US" altLang="zh-CN" sz="2200" b="1">
                <a:latin typeface="Times New Roman" panose="02020603050405020304" pitchFamily="18" charset="0"/>
              </a:rPr>
              <a:t>.</a:t>
            </a:r>
            <a:endParaRPr lang="zh-CN" altLang="zh-CN" sz="2200"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804988" y="1582738"/>
            <a:ext cx="84931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=π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2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zh-CN" sz="2200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094538" y="2774950"/>
            <a:ext cx="13366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=2(1+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sz="22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zh-CN" sz="2200" baseline="30000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903413" y="3640138"/>
            <a:ext cx="98901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=4π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2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zh-CN" sz="2200" baseline="30000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8125" y="693738"/>
            <a:ext cx="19145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j-ea"/>
                <a:ea typeface="+mj-ea"/>
              </a:rPr>
              <a:t>做一做</a:t>
            </a:r>
            <a:r>
              <a:rPr lang="en-US" altLang="zh-CN" sz="2400" b="1" dirty="0">
                <a:latin typeface="+mj-ea"/>
                <a:ea typeface="+mj-ea"/>
              </a:rPr>
              <a:t>: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601913" y="1593850"/>
            <a:ext cx="8159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x&gt;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0)</a:t>
            </a:r>
            <a:endParaRPr lang="zh-CN" altLang="zh-CN" sz="2200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8278813" y="2776538"/>
            <a:ext cx="8159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x&gt;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0)</a:t>
            </a:r>
            <a:endParaRPr lang="zh-CN" altLang="zh-CN" sz="2200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789238" y="3651250"/>
            <a:ext cx="7842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r&gt;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0)</a:t>
            </a:r>
            <a:endParaRPr lang="zh-CN" altLang="zh-CN" sz="2200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971550" y="4243388"/>
            <a:ext cx="6724650" cy="461962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说一说以上二次函数解析式的各项系数。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2541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图片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4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5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23568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随堂演练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504825" y="1422400"/>
            <a:ext cx="8215313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="1">
                <a:latin typeface="Times New Roman" panose="02020603050405020304" pitchFamily="18" charset="0"/>
              </a:rPr>
              <a:t>1.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 下列函数是二次函数的是（</a:t>
            </a:r>
            <a:r>
              <a:rPr lang="en-US" altLang="zh-CN" sz="2400" b="1" i="1">
                <a:latin typeface="Times New Roman" panose="02020603050405020304" pitchFamily="18" charset="0"/>
              </a:rPr>
              <a:t>    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zh-CN" altLang="zh-CN" sz="24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="1" i="1">
                <a:latin typeface="Times New Roman" panose="02020603050405020304" pitchFamily="18" charset="0"/>
              </a:rPr>
              <a:t>    </a:t>
            </a:r>
            <a:r>
              <a:rPr lang="en-US" altLang="zh-CN" sz="2400" b="1">
                <a:latin typeface="Times New Roman" panose="02020603050405020304" pitchFamily="18" charset="0"/>
              </a:rPr>
              <a:t>A</a:t>
            </a:r>
            <a:r>
              <a:rPr lang="en-US" altLang="zh-CN" sz="2400" b="1" i="1">
                <a:latin typeface="Times New Roman" panose="02020603050405020304" pitchFamily="18" charset="0"/>
              </a:rPr>
              <a:t>.y</a:t>
            </a:r>
            <a:r>
              <a:rPr lang="en-US" altLang="zh-CN" sz="2400" b="1">
                <a:latin typeface="Times New Roman" panose="02020603050405020304" pitchFamily="18" charset="0"/>
              </a:rPr>
              <a:t>=2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>
                <a:latin typeface="Times New Roman" panose="02020603050405020304" pitchFamily="18" charset="0"/>
              </a:rPr>
              <a:t>+1     B</a:t>
            </a:r>
            <a:r>
              <a:rPr lang="en-US" altLang="zh-CN" sz="2400" b="1" i="1">
                <a:latin typeface="Times New Roman" panose="02020603050405020304" pitchFamily="18" charset="0"/>
              </a:rPr>
              <a:t>.y</a:t>
            </a:r>
            <a:r>
              <a:rPr lang="en-US" altLang="zh-CN" sz="2400" b="1">
                <a:latin typeface="Times New Roman" panose="02020603050405020304" pitchFamily="18" charset="0"/>
              </a:rPr>
              <a:t>=-2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>
                <a:latin typeface="Times New Roman" panose="02020603050405020304" pitchFamily="18" charset="0"/>
              </a:rPr>
              <a:t>+1    C</a:t>
            </a:r>
            <a:r>
              <a:rPr lang="en-US" altLang="zh-CN" sz="2400" b="1" i="1">
                <a:latin typeface="Times New Roman" panose="02020603050405020304" pitchFamily="18" charset="0"/>
              </a:rPr>
              <a:t>.y</a:t>
            </a:r>
            <a:r>
              <a:rPr lang="en-US" altLang="zh-CN" sz="2400" b="1">
                <a:latin typeface="Times New Roman" panose="02020603050405020304" pitchFamily="18" charset="0"/>
              </a:rPr>
              <a:t>=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anose="02020603050405020304" pitchFamily="18" charset="0"/>
              </a:rPr>
              <a:t>2</a:t>
            </a:r>
            <a:r>
              <a:rPr lang="en-US" altLang="zh-CN" sz="2400" b="1">
                <a:latin typeface="Times New Roman" panose="02020603050405020304" pitchFamily="18" charset="0"/>
              </a:rPr>
              <a:t>+2     D.</a:t>
            </a:r>
            <a:r>
              <a:rPr lang="en-US" altLang="zh-CN" sz="2400" b="1" i="1">
                <a:latin typeface="Times New Roman" panose="02020603050405020304" pitchFamily="18" charset="0"/>
              </a:rPr>
              <a:t>y</a:t>
            </a:r>
            <a:r>
              <a:rPr lang="en-US" altLang="zh-CN" sz="2400" b="1">
                <a:latin typeface="Times New Roman" panose="02020603050405020304" pitchFamily="18" charset="0"/>
              </a:rPr>
              <a:t>=   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>
                <a:latin typeface="Times New Roman" panose="02020603050405020304" pitchFamily="18" charset="0"/>
              </a:rPr>
              <a:t>-2</a:t>
            </a:r>
            <a:endParaRPr lang="zh-CN" altLang="zh-CN" sz="24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="1">
                <a:latin typeface="Times New Roman" panose="02020603050405020304" pitchFamily="18" charset="0"/>
              </a:rPr>
              <a:t>2.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 二次函数</a:t>
            </a:r>
            <a:r>
              <a:rPr lang="en-US" altLang="zh-CN" sz="2400" b="1" i="1">
                <a:latin typeface="Times New Roman" panose="02020603050405020304" pitchFamily="18" charset="0"/>
              </a:rPr>
              <a:t>y</a:t>
            </a:r>
            <a:r>
              <a:rPr lang="en-US" altLang="zh-CN" sz="2400" b="1">
                <a:latin typeface="Times New Roman" panose="02020603050405020304" pitchFamily="18" charset="0"/>
              </a:rPr>
              <a:t>=3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anose="02020603050405020304" pitchFamily="18" charset="0"/>
              </a:rPr>
              <a:t>2</a:t>
            </a:r>
            <a:r>
              <a:rPr lang="en-US" altLang="zh-CN" sz="2400" b="1">
                <a:latin typeface="Times New Roman" panose="02020603050405020304" pitchFamily="18" charset="0"/>
              </a:rPr>
              <a:t>-2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>
                <a:latin typeface="Times New Roman" panose="02020603050405020304" pitchFamily="18" charset="0"/>
              </a:rPr>
              <a:t>-4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的二次项系数与常数项的和是（     ）</a:t>
            </a:r>
            <a:r>
              <a:rPr lang="en-US" altLang="zh-CN" sz="2400" b="1" i="1">
                <a:latin typeface="Times New Roman" panose="02020603050405020304" pitchFamily="18" charset="0"/>
              </a:rPr>
              <a:t>    </a:t>
            </a:r>
            <a:endParaRPr lang="zh-CN" altLang="zh-CN" sz="24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="1" i="1">
                <a:latin typeface="Times New Roman" panose="02020603050405020304" pitchFamily="18" charset="0"/>
              </a:rPr>
              <a:t>    </a:t>
            </a:r>
            <a:r>
              <a:rPr lang="en-US" altLang="zh-CN" sz="2400" b="1">
                <a:latin typeface="Times New Roman" panose="02020603050405020304" pitchFamily="18" charset="0"/>
              </a:rPr>
              <a:t>A</a:t>
            </a:r>
            <a:r>
              <a:rPr lang="en-US" altLang="zh-CN" sz="2400" b="1" i="1">
                <a:latin typeface="Times New Roman" panose="02020603050405020304" pitchFamily="18" charset="0"/>
              </a:rPr>
              <a:t>.</a:t>
            </a:r>
            <a:r>
              <a:rPr lang="en-US" altLang="zh-CN" sz="2400" b="1">
                <a:latin typeface="Times New Roman" panose="02020603050405020304" pitchFamily="18" charset="0"/>
              </a:rPr>
              <a:t>1                B</a:t>
            </a:r>
            <a:r>
              <a:rPr lang="en-US" altLang="zh-CN" sz="2400" b="1" i="1">
                <a:latin typeface="Times New Roman" panose="02020603050405020304" pitchFamily="18" charset="0"/>
              </a:rPr>
              <a:t>.</a:t>
            </a:r>
            <a:r>
              <a:rPr lang="en-US" altLang="zh-CN" sz="2400" b="1">
                <a:latin typeface="Times New Roman" panose="02020603050405020304" pitchFamily="18" charset="0"/>
              </a:rPr>
              <a:t>-1              C</a:t>
            </a:r>
            <a:r>
              <a:rPr lang="en-US" altLang="zh-CN" sz="2400" b="1" i="1">
                <a:latin typeface="Times New Roman" panose="02020603050405020304" pitchFamily="18" charset="0"/>
              </a:rPr>
              <a:t>.</a:t>
            </a:r>
            <a:r>
              <a:rPr lang="en-US" altLang="zh-CN" sz="2400" b="1">
                <a:latin typeface="Times New Roman" panose="02020603050405020304" pitchFamily="18" charset="0"/>
              </a:rPr>
              <a:t>7               D.-6</a:t>
            </a:r>
            <a:endParaRPr lang="zh-CN" altLang="zh-CN" sz="24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="1">
                <a:latin typeface="Times New Roman" panose="02020603050405020304" pitchFamily="18" charset="0"/>
              </a:rPr>
              <a:t>3.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已知函数</a:t>
            </a:r>
            <a:r>
              <a:rPr lang="en-US" altLang="zh-CN" sz="2400" b="1" i="1">
                <a:latin typeface="Times New Roman" panose="02020603050405020304" pitchFamily="18" charset="0"/>
              </a:rPr>
              <a:t>y</a:t>
            </a:r>
            <a:r>
              <a:rPr lang="en-US" altLang="zh-CN" sz="2400" b="1">
                <a:latin typeface="Times New Roman" panose="02020603050405020304" pitchFamily="18" charset="0"/>
              </a:rPr>
              <a:t>=(</a:t>
            </a:r>
            <a:r>
              <a:rPr lang="en-US" altLang="zh-CN" sz="2400" b="1" i="1">
                <a:latin typeface="Times New Roman" panose="02020603050405020304" pitchFamily="18" charset="0"/>
              </a:rPr>
              <a:t>a</a:t>
            </a:r>
            <a:r>
              <a:rPr lang="en-US" altLang="zh-CN" sz="2400" b="1">
                <a:latin typeface="Times New Roman" panose="02020603050405020304" pitchFamily="18" charset="0"/>
              </a:rPr>
              <a:t>-1)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 baseline="30000">
                <a:latin typeface="Times New Roman" panose="02020603050405020304" pitchFamily="18" charset="0"/>
              </a:rPr>
              <a:t>2</a:t>
            </a:r>
            <a:r>
              <a:rPr lang="en-US" altLang="zh-CN" sz="2400" b="1">
                <a:latin typeface="Times New Roman" panose="02020603050405020304" pitchFamily="18" charset="0"/>
              </a:rPr>
              <a:t>+3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en-US" altLang="zh-CN" sz="2400" b="1">
                <a:latin typeface="Times New Roman" panose="02020603050405020304" pitchFamily="18" charset="0"/>
              </a:rPr>
              <a:t>-1</a:t>
            </a:r>
            <a:r>
              <a:rPr lang="zh-CN" altLang="en-US" sz="2400" b="1">
                <a:latin typeface="Times New Roman" panose="02020603050405020304" pitchFamily="18" charset="0"/>
              </a:rPr>
              <a:t>，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若</a:t>
            </a:r>
            <a:r>
              <a:rPr lang="en-US" altLang="zh-CN" sz="2400" b="1" i="1">
                <a:latin typeface="Times New Roman" panose="02020603050405020304" pitchFamily="18" charset="0"/>
              </a:rPr>
              <a:t>y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是</a:t>
            </a:r>
            <a:r>
              <a:rPr lang="en-US" altLang="zh-CN" sz="2400" b="1" i="1">
                <a:latin typeface="Times New Roman" panose="02020603050405020304" pitchFamily="18" charset="0"/>
              </a:rPr>
              <a:t>x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的二次函数，则</a:t>
            </a:r>
            <a:r>
              <a:rPr lang="en-US" altLang="zh-CN" sz="2400" b="1" i="1">
                <a:latin typeface="Times New Roman" panose="02020603050405020304" pitchFamily="18" charset="0"/>
              </a:rPr>
              <a:t>a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的取值范围是</a:t>
            </a:r>
            <a:r>
              <a:rPr lang="en-US" altLang="zh-CN" sz="2400" b="1" u="sng">
                <a:latin typeface="Times New Roman" panose="02020603050405020304" pitchFamily="18" charset="0"/>
              </a:rPr>
              <a:t>             </a:t>
            </a:r>
            <a:r>
              <a:rPr lang="en-US" altLang="zh-CN" sz="2400" b="1">
                <a:latin typeface="Times New Roman" panose="02020603050405020304" pitchFamily="18" charset="0"/>
              </a:rPr>
              <a:t>.</a:t>
            </a:r>
            <a:endParaRPr lang="zh-CN" altLang="zh-CN" sz="2400"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75175" y="1458913"/>
            <a:ext cx="40798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Wingdings" panose="05000000000000000000" pitchFamily="2" charset="2"/>
              <a:buChar char="u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C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6725" y="842963"/>
            <a:ext cx="1422400" cy="461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基础巩固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aphicFrame>
        <p:nvGraphicFramePr>
          <p:cNvPr id="23558" name="对象 1"/>
          <p:cNvGraphicFramePr>
            <a:graphicFrameLocks noChangeAspect="1"/>
          </p:cNvGraphicFramePr>
          <p:nvPr/>
        </p:nvGraphicFramePr>
        <p:xfrm>
          <a:off x="6321425" y="1906588"/>
          <a:ext cx="239713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52400" imgH="393700" progId="Equation.DSMT4">
                  <p:embed/>
                </p:oleObj>
              </mc:Choice>
              <mc:Fallback>
                <p:oleObj name="" r:id="rId3" imgW="1524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1425" y="1906588"/>
                        <a:ext cx="239713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804150" y="2484438"/>
            <a:ext cx="3905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Wingdings" panose="05000000000000000000" pitchFamily="2" charset="2"/>
              <a:buChar char="u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B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692275" y="3924300"/>
            <a:ext cx="660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≠1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pic>
        <p:nvPicPr>
          <p:cNvPr id="23563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图片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图片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图片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2" grpId="0" bldLvl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2"/>
          <p:cNvSpPr>
            <a:spLocks noChangeArrowheads="1"/>
          </p:cNvSpPr>
          <p:nvPr/>
        </p:nvSpPr>
        <p:spPr bwMode="auto">
          <a:xfrm>
            <a:off x="590550" y="947738"/>
            <a:ext cx="7981950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200" b="1">
                <a:latin typeface="Times New Roman" panose="02020603050405020304" pitchFamily="18" charset="0"/>
              </a:rPr>
              <a:t>4.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某种商品的价格是</a:t>
            </a:r>
            <a:r>
              <a:rPr lang="en-US" altLang="zh-CN" sz="2200" b="1">
                <a:latin typeface="Times New Roman" panose="02020603050405020304" pitchFamily="18" charset="0"/>
              </a:rPr>
              <a:t>2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元，准备进行两次降价，如果每次降价的百分率都是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，则经过两次降价后的价格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（单位：元）与每次降价的百分率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的函数关系式是</a:t>
            </a:r>
            <a:r>
              <a:rPr lang="en-US" altLang="zh-CN" sz="2200" b="1">
                <a:latin typeface="Times New Roman" panose="02020603050405020304" pitchFamily="18" charset="0"/>
              </a:rPr>
              <a:t> </a:t>
            </a:r>
            <a:r>
              <a:rPr lang="en-US" altLang="zh-CN" sz="2200" b="1" u="sng">
                <a:latin typeface="Times New Roman" panose="02020603050405020304" pitchFamily="18" charset="0"/>
              </a:rPr>
              <a:t>                    </a:t>
            </a:r>
            <a:r>
              <a:rPr lang="en-US" altLang="zh-CN" sz="2200" b="1">
                <a:latin typeface="Times New Roman" panose="02020603050405020304" pitchFamily="18" charset="0"/>
              </a:rPr>
              <a:t>.</a:t>
            </a:r>
            <a:endParaRPr lang="zh-CN" altLang="zh-CN" sz="22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200" b="1">
                <a:latin typeface="Times New Roman" panose="02020603050405020304" pitchFamily="18" charset="0"/>
              </a:rPr>
              <a:t>5.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 正方形的边长为</a:t>
            </a:r>
            <a:r>
              <a:rPr lang="en-US" altLang="zh-CN" sz="2200" b="1">
                <a:latin typeface="Times New Roman" panose="02020603050405020304" pitchFamily="18" charset="0"/>
              </a:rPr>
              <a:t>10cm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，在中间挖去一个边长为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en-US" altLang="zh-CN" sz="2200" b="1">
                <a:latin typeface="Times New Roman" panose="02020603050405020304" pitchFamily="18" charset="0"/>
              </a:rPr>
              <a:t>cm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的正方形，若剩余部分的面积为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en-US" altLang="zh-CN" sz="2200" b="1">
                <a:latin typeface="Times New Roman" panose="02020603050405020304" pitchFamily="18" charset="0"/>
              </a:rPr>
              <a:t>cm</a:t>
            </a:r>
            <a:r>
              <a:rPr lang="en-US" altLang="zh-CN" sz="2200" b="1" baseline="30000">
                <a:latin typeface="Times New Roman" panose="02020603050405020304" pitchFamily="18" charset="0"/>
              </a:rPr>
              <a:t>2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，则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与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的函数关系式是</a:t>
            </a:r>
            <a:r>
              <a:rPr lang="en-US" altLang="zh-CN" sz="2200" b="1" i="1">
                <a:latin typeface="Times New Roman" panose="02020603050405020304" pitchFamily="18" charset="0"/>
              </a:rPr>
              <a:t>y</a:t>
            </a:r>
            <a:r>
              <a:rPr lang="en-US" altLang="zh-CN" sz="2200" b="1">
                <a:latin typeface="Times New Roman" panose="02020603050405020304" pitchFamily="18" charset="0"/>
              </a:rPr>
              <a:t>=100-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en-US" altLang="zh-CN" sz="2200" b="1" baseline="30000">
                <a:latin typeface="Times New Roman" panose="02020603050405020304" pitchFamily="18" charset="0"/>
              </a:rPr>
              <a:t>2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200" b="1" i="1">
                <a:latin typeface="Times New Roman" panose="02020603050405020304" pitchFamily="18" charset="0"/>
              </a:rPr>
              <a:t>x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的取值范围为</a:t>
            </a:r>
            <a:r>
              <a:rPr lang="en-US" altLang="zh-CN" sz="2200" b="1" u="sng">
                <a:latin typeface="Times New Roman" panose="02020603050405020304" pitchFamily="18" charset="0"/>
              </a:rPr>
              <a:t>                   </a:t>
            </a:r>
            <a:r>
              <a:rPr lang="en-US" altLang="zh-CN" sz="2200" b="1">
                <a:latin typeface="Times New Roman" panose="02020603050405020304" pitchFamily="18" charset="0"/>
              </a:rPr>
              <a:t>.</a:t>
            </a:r>
            <a:endParaRPr lang="zh-CN" altLang="zh-CN" sz="2200">
              <a:latin typeface="Calibri" panose="020F0502020204030204" pitchFamily="34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200" b="1">
                <a:latin typeface="Times New Roman" panose="02020603050405020304" pitchFamily="18" charset="0"/>
              </a:rPr>
              <a:t>6.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 一辆汽车的行驶距离</a:t>
            </a:r>
            <a:r>
              <a:rPr lang="en-US" altLang="zh-CN" sz="2200" b="1" i="1">
                <a:latin typeface="Times New Roman" panose="02020603050405020304" pitchFamily="18" charset="0"/>
              </a:rPr>
              <a:t>s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（单位：</a:t>
            </a:r>
            <a:r>
              <a:rPr lang="en-US" altLang="zh-CN" sz="2200" b="1">
                <a:latin typeface="Times New Roman" panose="02020603050405020304" pitchFamily="18" charset="0"/>
              </a:rPr>
              <a:t>m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）与行驶时间</a:t>
            </a:r>
            <a:r>
              <a:rPr lang="en-US" altLang="zh-CN" sz="2200" b="1" i="1">
                <a:latin typeface="Times New Roman" panose="02020603050405020304" pitchFamily="18" charset="0"/>
              </a:rPr>
              <a:t>t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（单位：</a:t>
            </a:r>
            <a:r>
              <a:rPr lang="en-US" altLang="zh-CN" sz="2200" b="1">
                <a:latin typeface="Times New Roman" panose="02020603050405020304" pitchFamily="18" charset="0"/>
              </a:rPr>
              <a:t>s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）的函数关系式为</a:t>
            </a:r>
            <a:r>
              <a:rPr lang="en-US" altLang="zh-CN" sz="2200" b="1" i="1">
                <a:latin typeface="Times New Roman" panose="02020603050405020304" pitchFamily="18" charset="0"/>
              </a:rPr>
              <a:t>s</a:t>
            </a:r>
            <a:r>
              <a:rPr lang="en-US" altLang="zh-CN" sz="2200" b="1">
                <a:latin typeface="Times New Roman" panose="02020603050405020304" pitchFamily="18" charset="0"/>
              </a:rPr>
              <a:t>=9</a:t>
            </a:r>
            <a:r>
              <a:rPr lang="en-US" altLang="zh-CN" sz="2200" b="1" i="1">
                <a:latin typeface="Times New Roman" panose="02020603050405020304" pitchFamily="18" charset="0"/>
              </a:rPr>
              <a:t>t</a:t>
            </a:r>
            <a:r>
              <a:rPr lang="en-US" altLang="zh-CN" sz="2200" b="1">
                <a:latin typeface="Times New Roman" panose="02020603050405020304" pitchFamily="18" charset="0"/>
              </a:rPr>
              <a:t>+0.5</a:t>
            </a:r>
            <a:r>
              <a:rPr lang="en-US" altLang="zh-CN" sz="2200" b="1" i="1">
                <a:latin typeface="Times New Roman" panose="02020603050405020304" pitchFamily="18" charset="0"/>
              </a:rPr>
              <a:t>t</a:t>
            </a:r>
            <a:r>
              <a:rPr lang="en-US" altLang="zh-CN" sz="2200" b="1" baseline="30000">
                <a:latin typeface="Times New Roman" panose="02020603050405020304" pitchFamily="18" charset="0"/>
              </a:rPr>
              <a:t>2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，则经过</a:t>
            </a:r>
            <a:r>
              <a:rPr lang="en-US" altLang="zh-CN" sz="2200" b="1">
                <a:latin typeface="Times New Roman" panose="02020603050405020304" pitchFamily="18" charset="0"/>
              </a:rPr>
              <a:t>12s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汽车行驶了</a:t>
            </a:r>
            <a:r>
              <a:rPr lang="en-US" altLang="zh-CN" sz="2200" b="1" u="sng">
                <a:latin typeface="Times New Roman" panose="02020603050405020304" pitchFamily="18" charset="0"/>
              </a:rPr>
              <a:t>            </a:t>
            </a:r>
            <a:r>
              <a:rPr lang="en-US" altLang="zh-CN" sz="2200" b="1">
                <a:latin typeface="Times New Roman" panose="02020603050405020304" pitchFamily="18" charset="0"/>
              </a:rPr>
              <a:t>m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，行驶</a:t>
            </a:r>
            <a:r>
              <a:rPr lang="en-US" altLang="zh-CN" sz="2200" b="1">
                <a:latin typeface="Times New Roman" panose="02020603050405020304" pitchFamily="18" charset="0"/>
              </a:rPr>
              <a:t>380m 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需</a:t>
            </a:r>
            <a:r>
              <a:rPr lang="en-US" altLang="zh-CN" sz="2200" b="1" u="sng">
                <a:latin typeface="Times New Roman" panose="02020603050405020304" pitchFamily="18" charset="0"/>
              </a:rPr>
              <a:t>         </a:t>
            </a:r>
            <a:r>
              <a:rPr lang="en-US" altLang="zh-CN" sz="2200" b="1">
                <a:latin typeface="Times New Roman" panose="02020603050405020304" pitchFamily="18" charset="0"/>
              </a:rPr>
              <a:t>s.</a:t>
            </a:r>
            <a:endParaRPr lang="zh-CN" altLang="zh-CN" sz="2200"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591050" y="1570038"/>
            <a:ext cx="12715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y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=2(1-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sz="22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498725" y="2660650"/>
            <a:ext cx="1060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0≤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≤10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807200" y="3432175"/>
            <a:ext cx="6715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200" b="1">
                <a:solidFill>
                  <a:srgbClr val="FF0000"/>
                </a:solidFill>
                <a:latin typeface="Times New Roman" panose="02020603050405020304" pitchFamily="18" charset="0"/>
              </a:rPr>
              <a:t>180 </a:t>
            </a:r>
            <a:endParaRPr lang="en-US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32000" y="3797300"/>
            <a:ext cx="4667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20</a:t>
            </a:r>
            <a:endParaRPr lang="zh-CN" altLang="en-US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pic>
        <p:nvPicPr>
          <p:cNvPr id="24585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图片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16000" y="371475"/>
            <a:ext cx="1422400" cy="4619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综合应用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6627" name="矩形 3"/>
          <p:cNvSpPr>
            <a:spLocks noChangeArrowheads="1"/>
          </p:cNvSpPr>
          <p:nvPr/>
        </p:nvSpPr>
        <p:spPr bwMode="auto">
          <a:xfrm>
            <a:off x="581025" y="752475"/>
            <a:ext cx="77343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200" b="1">
                <a:latin typeface="Times New Roman" panose="02020603050405020304" pitchFamily="18" charset="0"/>
              </a:rPr>
              <a:t>7.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如图，在</a:t>
            </a:r>
            <a:r>
              <a:rPr lang="en-US" altLang="zh-CN" sz="2200" b="1">
                <a:latin typeface="Cambria Math" panose="02040503050406030204" pitchFamily="18" charset="0"/>
              </a:rPr>
              <a:t>△</a:t>
            </a:r>
            <a:r>
              <a:rPr lang="en-US" altLang="zh-CN" sz="2200" b="1" i="1">
                <a:latin typeface="Times New Roman" panose="02020603050405020304" pitchFamily="18" charset="0"/>
              </a:rPr>
              <a:t>ABC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中，</a:t>
            </a:r>
            <a:r>
              <a:rPr lang="zh-CN" altLang="zh-CN" sz="2200" b="1">
                <a:latin typeface="Calibri" panose="020F0502020204030204" pitchFamily="34" charset="0"/>
                <a:ea typeface="黑体" panose="02010609060101010101" pitchFamily="2" charset="-122"/>
              </a:rPr>
              <a:t>∠</a:t>
            </a:r>
            <a:r>
              <a:rPr lang="en-US" altLang="zh-CN" sz="2200" b="1" i="1">
                <a:latin typeface="Times New Roman" panose="02020603050405020304" pitchFamily="18" charset="0"/>
              </a:rPr>
              <a:t>B</a:t>
            </a:r>
            <a:r>
              <a:rPr lang="en-US" altLang="zh-CN" sz="2200" b="1">
                <a:latin typeface="Times New Roman" panose="02020603050405020304" pitchFamily="18" charset="0"/>
              </a:rPr>
              <a:t>=90°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200" b="1" i="1">
                <a:latin typeface="Times New Roman" panose="02020603050405020304" pitchFamily="18" charset="0"/>
              </a:rPr>
              <a:t>AB</a:t>
            </a:r>
            <a:r>
              <a:rPr lang="en-US" altLang="zh-CN" sz="2200" b="1">
                <a:latin typeface="Times New Roman" panose="02020603050405020304" pitchFamily="18" charset="0"/>
              </a:rPr>
              <a:t>=12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200" b="1" i="1">
                <a:latin typeface="Times New Roman" panose="02020603050405020304" pitchFamily="18" charset="0"/>
              </a:rPr>
              <a:t>BC</a:t>
            </a:r>
            <a:r>
              <a:rPr lang="en-US" altLang="zh-CN" sz="2200" b="1">
                <a:latin typeface="Times New Roman" panose="02020603050405020304" pitchFamily="18" charset="0"/>
              </a:rPr>
              <a:t>=24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，动点</a:t>
            </a:r>
            <a:r>
              <a:rPr lang="en-US" altLang="zh-CN" sz="2200" b="1" i="1">
                <a:latin typeface="Times New Roman" panose="02020603050405020304" pitchFamily="18" charset="0"/>
              </a:rPr>
              <a:t>P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从点</a:t>
            </a:r>
            <a:r>
              <a:rPr lang="en-US" altLang="zh-CN" sz="2200" b="1" i="1">
                <a:latin typeface="Times New Roman" panose="02020603050405020304" pitchFamily="18" charset="0"/>
              </a:rPr>
              <a:t>A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开始沿边</a:t>
            </a:r>
            <a:r>
              <a:rPr lang="en-US" altLang="zh-CN" sz="2200" b="1" i="1">
                <a:latin typeface="Times New Roman" panose="02020603050405020304" pitchFamily="18" charset="0"/>
              </a:rPr>
              <a:t>AB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向终点</a:t>
            </a:r>
            <a:r>
              <a:rPr lang="en-US" altLang="zh-CN" sz="2200" b="1" i="1">
                <a:latin typeface="Times New Roman" panose="02020603050405020304" pitchFamily="18" charset="0"/>
              </a:rPr>
              <a:t>B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以每秒</a:t>
            </a:r>
            <a:r>
              <a:rPr lang="en-US" altLang="zh-CN" sz="2200" b="1">
                <a:latin typeface="Times New Roman" panose="02020603050405020304" pitchFamily="18" charset="0"/>
              </a:rPr>
              <a:t>2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个单位长度的速度移动，动点</a:t>
            </a:r>
            <a:r>
              <a:rPr lang="en-US" altLang="zh-CN" sz="2200" b="1" i="1">
                <a:latin typeface="Times New Roman" panose="02020603050405020304" pitchFamily="18" charset="0"/>
              </a:rPr>
              <a:t>Q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从点</a:t>
            </a:r>
            <a:r>
              <a:rPr lang="en-US" altLang="zh-CN" sz="2200" b="1" i="1">
                <a:latin typeface="Times New Roman" panose="02020603050405020304" pitchFamily="18" charset="0"/>
              </a:rPr>
              <a:t>B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开始沿边</a:t>
            </a:r>
            <a:r>
              <a:rPr lang="en-US" altLang="zh-CN" sz="2200" b="1" i="1">
                <a:latin typeface="Times New Roman" panose="02020603050405020304" pitchFamily="18" charset="0"/>
              </a:rPr>
              <a:t>BC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以每秒</a:t>
            </a:r>
            <a:r>
              <a:rPr lang="en-US" altLang="zh-CN" sz="2200" b="1">
                <a:latin typeface="Times New Roman" panose="02020603050405020304" pitchFamily="18" charset="0"/>
              </a:rPr>
              <a:t>4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个单位长度的速度向终点</a:t>
            </a:r>
            <a:r>
              <a:rPr lang="en-US" altLang="zh-CN" sz="2200" b="1" i="1">
                <a:latin typeface="Times New Roman" panose="02020603050405020304" pitchFamily="18" charset="0"/>
              </a:rPr>
              <a:t>C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移动，如果点</a:t>
            </a:r>
            <a:r>
              <a:rPr lang="en-US" altLang="zh-CN" sz="2200" b="1" i="1">
                <a:latin typeface="Times New Roman" panose="02020603050405020304" pitchFamily="18" charset="0"/>
              </a:rPr>
              <a:t>P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en-US" altLang="zh-CN" sz="2200" b="1" i="1">
                <a:latin typeface="Times New Roman" panose="02020603050405020304" pitchFamily="18" charset="0"/>
              </a:rPr>
              <a:t>Q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分别从点</a:t>
            </a:r>
            <a:r>
              <a:rPr lang="en-US" altLang="zh-CN" sz="2200" b="1" i="1">
                <a:latin typeface="Times New Roman" panose="02020603050405020304" pitchFamily="18" charset="0"/>
              </a:rPr>
              <a:t>A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en-US" altLang="zh-CN" sz="2200" b="1" i="1">
                <a:latin typeface="Times New Roman" panose="02020603050405020304" pitchFamily="18" charset="0"/>
              </a:rPr>
              <a:t>B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同时出发，写出</a:t>
            </a:r>
            <a:r>
              <a:rPr lang="en-US" altLang="zh-CN" sz="2200" b="1">
                <a:latin typeface="Cambria Math" panose="02040503050406030204" pitchFamily="18" charset="0"/>
              </a:rPr>
              <a:t>△</a:t>
            </a:r>
            <a:r>
              <a:rPr lang="en-US" altLang="zh-CN" sz="2200" b="1" i="1">
                <a:latin typeface="Times New Roman" panose="02020603050405020304" pitchFamily="18" charset="0"/>
              </a:rPr>
              <a:t>PBQ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的面积</a:t>
            </a:r>
            <a:r>
              <a:rPr lang="en-US" altLang="zh-CN" sz="2200" b="1" i="1">
                <a:latin typeface="Times New Roman" panose="02020603050405020304" pitchFamily="18" charset="0"/>
              </a:rPr>
              <a:t>S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与出发时间</a:t>
            </a:r>
            <a:r>
              <a:rPr lang="en-US" altLang="zh-CN" sz="2200" b="1" i="1">
                <a:latin typeface="Times New Roman" panose="02020603050405020304" pitchFamily="18" charset="0"/>
              </a:rPr>
              <a:t>t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（</a:t>
            </a:r>
            <a:r>
              <a:rPr lang="en-US" altLang="zh-CN" sz="2200" b="1">
                <a:latin typeface="Times New Roman" panose="02020603050405020304" pitchFamily="18" charset="0"/>
              </a:rPr>
              <a:t>s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）的函数关系式及</a:t>
            </a:r>
            <a:r>
              <a:rPr lang="en-US" altLang="zh-CN" sz="2200" b="1" i="1">
                <a:latin typeface="Times New Roman" panose="02020603050405020304" pitchFamily="18" charset="0"/>
              </a:rPr>
              <a:t>t</a:t>
            </a:r>
            <a:r>
              <a:rPr lang="zh-CN" altLang="zh-CN" sz="2200" b="1">
                <a:latin typeface="Times New Roman" panose="02020603050405020304" pitchFamily="18" charset="0"/>
                <a:ea typeface="黑体" panose="02010609060101010101" pitchFamily="2" charset="-122"/>
              </a:rPr>
              <a:t>的取值范围</a:t>
            </a:r>
            <a:r>
              <a:rPr lang="en-US" altLang="zh-CN" sz="2200" b="1">
                <a:latin typeface="Times New Roman" panose="02020603050405020304" pitchFamily="18" charset="0"/>
              </a:rPr>
              <a:t>.</a:t>
            </a:r>
            <a:endParaRPr lang="zh-CN" altLang="zh-CN" sz="2200"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03250" y="2684463"/>
            <a:ext cx="6562725" cy="21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解：依题意，得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AP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=2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,  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BQ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=4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zh-CN" sz="2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∵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AB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=12,     </a:t>
            </a: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∴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PB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=12-2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,</a:t>
            </a:r>
            <a:endParaRPr lang="zh-CN" altLang="zh-CN" sz="2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2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    t</a:t>
            </a: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的取值范围为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0≤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</a:rPr>
              <a:t>≤6.</a:t>
            </a:r>
            <a:endParaRPr lang="zh-CN" altLang="zh-CN" sz="2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992188" y="3776663"/>
          <a:ext cx="471805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3352800" imgH="419100" progId="Equation.DSMT4">
                  <p:embed/>
                </p:oleObj>
              </mc:Choice>
              <mc:Fallback>
                <p:oleObj name="" r:id="rId2" imgW="3352800" imgH="4191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3776663"/>
                        <a:ext cx="4718050" cy="588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95313" y="3846513"/>
            <a:ext cx="4683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∴</a:t>
            </a:r>
            <a:endParaRPr lang="zh-CN" altLang="en-US">
              <a:ea typeface="黑体" panose="0201060906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66738" y="4333875"/>
            <a:ext cx="4683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∴</a:t>
            </a:r>
            <a:endParaRPr lang="zh-CN" altLang="en-US">
              <a:ea typeface="黑体" panose="02010609060101010101" pitchFamily="2" charset="-122"/>
            </a:endParaRPr>
          </a:p>
        </p:txBody>
      </p:sp>
      <p:pic>
        <p:nvPicPr>
          <p:cNvPr id="26632" name="Picture 2" descr="D:\2016秋上\人九数上\人九数上导学案\bb1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2952750"/>
            <a:ext cx="2827337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图片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图片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9" name="图片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4875" y="598488"/>
            <a:ext cx="1422400" cy="460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拓展延伸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76250" y="2060575"/>
            <a:ext cx="78295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解：由题意可得</a:t>
            </a:r>
            <a:endParaRPr lang="en-US" altLang="zh-CN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</a:t>
            </a:r>
            <a:r>
              <a:rPr lang="zh-CN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解得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m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=1.</a:t>
            </a:r>
            <a:endParaRPr lang="zh-CN" altLang="zh-CN" sz="22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aphicFrame>
        <p:nvGraphicFramePr>
          <p:cNvPr id="27652" name="对象 4"/>
          <p:cNvGraphicFramePr>
            <a:graphicFrameLocks noChangeAspect="1"/>
          </p:cNvGraphicFramePr>
          <p:nvPr/>
        </p:nvGraphicFramePr>
        <p:xfrm>
          <a:off x="681038" y="1244600"/>
          <a:ext cx="783907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4152900" imgH="254000" progId="Equation.DSMT4">
                  <p:embed/>
                </p:oleObj>
              </mc:Choice>
              <mc:Fallback>
                <p:oleObj name="" r:id="rId2" imgW="4152900" imgH="2540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1244600"/>
                        <a:ext cx="7839075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641600" y="1946275"/>
          <a:ext cx="23717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4" imgW="1129665" imgH="482600" progId="Equation.DSMT4">
                  <p:embed/>
                </p:oleObj>
              </mc:Choice>
              <mc:Fallback>
                <p:oleObj name="" r:id="rId4" imgW="1129665" imgH="4826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1946275"/>
                        <a:ext cx="2371725" cy="1012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946150" y="3805238"/>
          <a:ext cx="757396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6" imgW="4013200" imgH="254000" progId="Equation.DSMT4">
                  <p:embed/>
                </p:oleObj>
              </mc:Choice>
              <mc:Fallback>
                <p:oleObj name="" r:id="rId6" imgW="4013200" imgH="2540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3805238"/>
                        <a:ext cx="7573963" cy="4794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7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3412" y="1425940"/>
            <a:ext cx="8114576" cy="96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一个圆柱的高等于底面半径，写出它的表面积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与底面半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径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之间的关系式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0229" y="781816"/>
            <a:ext cx="948017" cy="504034"/>
            <a:chOff x="1069042" y="114531"/>
            <a:chExt cx="948017" cy="504034"/>
          </a:xfrm>
        </p:grpSpPr>
        <p:sp>
          <p:nvSpPr>
            <p:cNvPr id="6" name="矩形: 圆角 5"/>
            <p:cNvSpPr/>
            <p:nvPr/>
          </p:nvSpPr>
          <p:spPr>
            <a:xfrm>
              <a:off x="1069042" y="174812"/>
              <a:ext cx="948017" cy="443753"/>
            </a:xfrm>
            <a:prstGeom prst="roundRect">
              <a:avLst>
                <a:gd name="adj" fmla="val 50000"/>
              </a:avLst>
            </a:prstGeom>
            <a:solidFill>
              <a:srgbClr val="DA4C8C"/>
            </a:solidFill>
            <a:ln>
              <a:solidFill>
                <a:srgbClr val="DA4C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endParaRPr lang="zh-CN" altLang="en-US" sz="2800" b="1" dirty="0">
                <a:latin typeface="+mj-ea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32498" y="114531"/>
              <a:ext cx="85472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zh-CN" altLang="en-US" sz="26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练习</a:t>
              </a:r>
              <a:endParaRPr lang="zh-CN" altLang="en-US" sz="2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3183188" y="1935878"/>
            <a:ext cx="2463052" cy="406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P29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636598" y="2519537"/>
            <a:ext cx="2806406" cy="168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πr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+2π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</a:t>
            </a:r>
            <a:endParaRPr lang="en-US" altLang="zh-CN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πr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+2π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4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πr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4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3411" y="953638"/>
            <a:ext cx="8163814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如图，矩形绿地的长、宽各增加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m,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写出扩充后的绿地的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面积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的关系式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73102" y="1526880"/>
            <a:ext cx="2463052" cy="406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P29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90505" y="2161117"/>
            <a:ext cx="2816578" cy="2169464"/>
            <a:chOff x="5537286" y="1951136"/>
            <a:chExt cx="2816578" cy="2169464"/>
          </a:xfrm>
        </p:grpSpPr>
        <p:sp>
          <p:nvSpPr>
            <p:cNvPr id="7" name="矩形 6"/>
            <p:cNvSpPr/>
            <p:nvPr/>
          </p:nvSpPr>
          <p:spPr>
            <a:xfrm>
              <a:off x="6119446" y="2192215"/>
              <a:ext cx="1976511" cy="1441939"/>
            </a:xfrm>
            <a:prstGeom prst="rect">
              <a:avLst/>
            </a:prstGeom>
            <a:solidFill>
              <a:srgbClr val="D5E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119446" y="2623625"/>
              <a:ext cx="1528689" cy="1010529"/>
            </a:xfrm>
            <a:prstGeom prst="rect">
              <a:avLst/>
            </a:prstGeom>
            <a:solidFill>
              <a:srgbClr val="8DB4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126480" y="3622431"/>
              <a:ext cx="0" cy="3235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>
              <a:off x="5955324" y="3362180"/>
              <a:ext cx="0" cy="26728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643446" y="3622431"/>
              <a:ext cx="0" cy="3235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079544" y="3622431"/>
              <a:ext cx="0" cy="3235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5962357" y="3458309"/>
              <a:ext cx="0" cy="3235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5400000">
              <a:off x="5962357" y="2478261"/>
              <a:ext cx="0" cy="3235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5400000">
              <a:off x="5962357" y="2021061"/>
              <a:ext cx="0" cy="3235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5955324" y="2194560"/>
              <a:ext cx="0" cy="41499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rot="10800000">
              <a:off x="5955324" y="2642383"/>
              <a:ext cx="0" cy="26728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 flipH="1">
              <a:off x="6124136" y="3774832"/>
              <a:ext cx="38920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>
              <a:off x="7223760" y="3774832"/>
              <a:ext cx="40561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 rot="5400000">
              <a:off x="7875562" y="3567334"/>
              <a:ext cx="0" cy="41499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6590851" y="3544643"/>
              <a:ext cx="724348" cy="4165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30m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629516" y="3704076"/>
              <a:ext cx="724348" cy="4165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en-US" altLang="zh-CN" b="1" i="1" dirty="0" err="1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en-US" altLang="zh-CN" b="1" dirty="0" err="1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rot="16200000">
              <a:off x="5526395" y="2867048"/>
              <a:ext cx="724348" cy="4165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20m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rot="16200000">
              <a:off x="5383374" y="2105048"/>
              <a:ext cx="724348" cy="4165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en-US" altLang="zh-CN" b="1" i="1" dirty="0" err="1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en-US" altLang="zh-CN" b="1" dirty="0" err="1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1088379" y="2250596"/>
            <a:ext cx="4660237" cy="168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(30+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+20×30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+600</a:t>
            </a:r>
            <a:endParaRPr lang="en-US" altLang="zh-CN" sz="24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+600</a:t>
            </a:r>
            <a:endParaRPr lang="en-US" altLang="zh-CN" sz="24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4"/>
          <p:cNvGrpSpPr/>
          <p:nvPr/>
        </p:nvGrpSpPr>
        <p:grpSpPr bwMode="auto">
          <a:xfrm>
            <a:off x="2847975" y="193675"/>
            <a:ext cx="2176463" cy="668338"/>
            <a:chOff x="1219771" y="346056"/>
            <a:chExt cx="2175752" cy="669009"/>
          </a:xfrm>
        </p:grpSpPr>
        <p:pic>
          <p:nvPicPr>
            <p:cNvPr id="28691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课堂小结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3" name="右箭头标注 2"/>
          <p:cNvSpPr/>
          <p:nvPr/>
        </p:nvSpPr>
        <p:spPr>
          <a:xfrm rot="21069220">
            <a:off x="635000" y="1538288"/>
            <a:ext cx="2171700" cy="857250"/>
          </a:xfrm>
          <a:prstGeom prst="rightArrowCallout">
            <a:avLst>
              <a:gd name="adj1" fmla="val 25000"/>
              <a:gd name="adj2" fmla="val 13733"/>
              <a:gd name="adj3" fmla="val 22183"/>
              <a:gd name="adj4" fmla="val 84226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 问题导入，列关系式 </a:t>
            </a:r>
            <a:endParaRPr lang="zh-CN" altLang="en-US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914650" y="1257300"/>
            <a:ext cx="1600200" cy="6667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探索二次关系式共同点</a:t>
            </a:r>
            <a:endParaRPr lang="zh-CN" altLang="en-US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4591050" y="1409700"/>
            <a:ext cx="542925" cy="361950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latin typeface="黑体" panose="0201060906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181600" y="1157288"/>
            <a:ext cx="1771650" cy="86677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总结二次函数概念</a:t>
            </a:r>
            <a:endParaRPr lang="zh-CN" altLang="en-US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sp>
        <p:nvSpPr>
          <p:cNvPr id="9" name="下箭头 8"/>
          <p:cNvSpPr/>
          <p:nvPr/>
        </p:nvSpPr>
        <p:spPr>
          <a:xfrm rot="18624289">
            <a:off x="7092951" y="1590675"/>
            <a:ext cx="368300" cy="523875"/>
          </a:xfrm>
          <a:prstGeom prst="down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latin typeface="黑体" panose="0201060906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776913" y="2162175"/>
            <a:ext cx="3000375" cy="708025"/>
          </a:xfrm>
          <a:prstGeom prst="rect">
            <a:avLst/>
          </a:prstGeom>
          <a:solidFill>
            <a:srgbClr val="FFEBAD"/>
          </a:solidFill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二次函数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y=ax²+bx+c</a:t>
            </a:r>
            <a:endParaRPr lang="en-US" altLang="zh-CN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（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为常数，</a:t>
            </a:r>
            <a:r>
              <a:rPr lang="en-US" altLang="zh-CN" sz="2000" b="1" i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000" b="1">
                <a:solidFill>
                  <a:srgbClr val="FF3300"/>
                </a:solidFill>
                <a:latin typeface="Times New Roman" panose="02020603050405020304" pitchFamily="18" charset="0"/>
              </a:rPr>
              <a:t>≠0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左箭头 11"/>
          <p:cNvSpPr/>
          <p:nvPr/>
        </p:nvSpPr>
        <p:spPr>
          <a:xfrm rot="19658769">
            <a:off x="7150100" y="3071813"/>
            <a:ext cx="523875" cy="282575"/>
          </a:xfrm>
          <a:prstGeom prst="lef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latin typeface="黑体" panose="02010609060101010101" pitchFamily="2" charset="-122"/>
            </a:endParaRPr>
          </a:p>
        </p:txBody>
      </p:sp>
      <p:sp>
        <p:nvSpPr>
          <p:cNvPr id="13" name="折角形 12"/>
          <p:cNvSpPr/>
          <p:nvPr/>
        </p:nvSpPr>
        <p:spPr>
          <a:xfrm>
            <a:off x="3781425" y="3038475"/>
            <a:ext cx="3357563" cy="1743075"/>
          </a:xfrm>
          <a:prstGeom prst="foldedCorner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二次函数的判别</a:t>
            </a:r>
            <a:r>
              <a:rPr lang="en-US" altLang="zh-CN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: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①含未知数的代数式为整式；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②未知数最高次数为</a:t>
            </a:r>
            <a:r>
              <a:rPr lang="en-US" altLang="zh-CN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2</a:t>
            </a: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；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③二次项系数不为</a:t>
            </a:r>
            <a:r>
              <a:rPr lang="en-US" altLang="zh-CN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0.</a:t>
            </a:r>
            <a:endParaRPr lang="zh-CN" altLang="en-US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sp>
        <p:nvSpPr>
          <p:cNvPr id="14" name="流程图: 顺序访问存储器 13"/>
          <p:cNvSpPr/>
          <p:nvPr/>
        </p:nvSpPr>
        <p:spPr>
          <a:xfrm>
            <a:off x="609600" y="3117850"/>
            <a:ext cx="2794000" cy="1266825"/>
          </a:xfrm>
          <a:prstGeom prst="flowChartMagneticTap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</a:rPr>
              <a:t>确定二次函数解析式及自变量的取值范围</a:t>
            </a:r>
            <a:endParaRPr lang="zh-CN" altLang="en-US" sz="2000" b="1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pic>
        <p:nvPicPr>
          <p:cNvPr id="28686" name="图片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9" name="图片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0" name="图片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9" grpId="0" animBg="1"/>
      <p:bldP spid="11" grpId="0" bldLvl="0" animBg="1"/>
      <p:bldP spid="12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4"/>
          <p:cNvGrpSpPr/>
          <p:nvPr/>
        </p:nvGrpSpPr>
        <p:grpSpPr bwMode="auto">
          <a:xfrm>
            <a:off x="3281363" y="538163"/>
            <a:ext cx="2176462" cy="668337"/>
            <a:chOff x="1219771" y="346056"/>
            <a:chExt cx="2175752" cy="669009"/>
          </a:xfrm>
        </p:grpSpPr>
        <p:pic>
          <p:nvPicPr>
            <p:cNvPr id="29707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5" y="460471"/>
              <a:ext cx="1620308" cy="5244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课后作业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35150" y="1450975"/>
            <a:ext cx="5675313" cy="1571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从课后习题中选取；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完成练习册本课时的习题。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2" charset="-122"/>
            </a:endParaRPr>
          </a:p>
        </p:txBody>
      </p:sp>
      <p:pic>
        <p:nvPicPr>
          <p:cNvPr id="29702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52388"/>
            <a:ext cx="890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61913"/>
            <a:ext cx="890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xZRBIBJCYY"/>
</p:tagLst>
</file>

<file path=ppt/tags/tag2.xml><?xml version="1.0" encoding="utf-8"?>
<p:tagLst xmlns:p="http://schemas.openxmlformats.org/presentationml/2006/main">
  <p:tag name="ISLIDE.ADDREMOVEWATERMARK" val="30lROYsC1g"/>
</p:tagLst>
</file>

<file path=ppt/tags/tag3.xml><?xml version="1.0" encoding="utf-8"?>
<p:tagLst xmlns:p="http://schemas.openxmlformats.org/presentationml/2006/main">
  <p:tag name="ISLIDE.ADDREMOVEWATERMARK" val="frvMPuMWzF"/>
</p:tagLst>
</file>

<file path=ppt/tags/tag4.xml><?xml version="1.0" encoding="utf-8"?>
<p:tagLst xmlns:p="http://schemas.openxmlformats.org/presentationml/2006/main">
  <p:tag name="ISLIDE.ADDREMOVEWATERMARK" val="4j4c0r9Ypx"/>
</p:tagLst>
</file>

<file path=ppt/tags/tag5.xml><?xml version="1.0" encoding="utf-8"?>
<p:tagLst xmlns:p="http://schemas.openxmlformats.org/presentationml/2006/main">
  <p:tag name="ISLIDE.ADDREMOVEWATERMARK" val="xZRBIBJCYY"/>
</p:tagLst>
</file>

<file path=ppt/tags/tag6.xml><?xml version="1.0" encoding="utf-8"?>
<p:tagLst xmlns:p="http://schemas.openxmlformats.org/presentationml/2006/main">
  <p:tag name="ISLIDE.ADDREMOVEWATERMARK" val="30lROYsC1g"/>
</p:tagLst>
</file>

<file path=ppt/tags/tag7.xml><?xml version="1.0" encoding="utf-8"?>
<p:tagLst xmlns:p="http://schemas.openxmlformats.org/presentationml/2006/main">
  <p:tag name="ISLIDE.ADDREMOVEWATERMARK" val="frvMPuMWzF"/>
</p:tagLst>
</file>

<file path=ppt/tags/tag8.xml><?xml version="1.0" encoding="utf-8"?>
<p:tagLst xmlns:p="http://schemas.openxmlformats.org/presentationml/2006/main">
  <p:tag name="ISLIDE.ADDREMOVEWATERMARK" val="4j4c0r9Ypx"/>
</p:tagLst>
</file>

<file path=ppt/tags/tag9.xml><?xml version="1.0" encoding="utf-8"?>
<p:tagLst xmlns:p="http://schemas.openxmlformats.org/presentationml/2006/main">
  <p:tag name="ISLIDE.ADDREMOVEWATERMARK" val="xZRBIBJCYY"/>
</p:tagLst>
</file>

<file path=ppt/tags/tag10.xml><?xml version="1.0" encoding="utf-8"?>
<p:tagLst xmlns:p="http://schemas.openxmlformats.org/presentationml/2006/main">
  <p:tag name="ISLIDE.ADDREMOVEWATERMARK" val="30lROYsC1g"/>
</p:tagLst>
</file>

<file path=ppt/tags/tag11.xml><?xml version="1.0" encoding="utf-8"?>
<p:tagLst xmlns:p="http://schemas.openxmlformats.org/presentationml/2006/main">
  <p:tag name="ISLIDE.ADDREMOVEWATERMARK" val="frvMPuMWzF"/>
</p:tagLst>
</file>

<file path=ppt/tags/tag12.xml><?xml version="1.0" encoding="utf-8"?>
<p:tagLst xmlns:p="http://schemas.openxmlformats.org/presentationml/2006/main">
  <p:tag name="ISLIDE.ADDREMOVEWATERMARK" val="4j4c0r9Ypx"/>
</p:tagLst>
</file>

<file path=ppt/tags/tag13.xml><?xml version="1.0" encoding="utf-8"?>
<p:tagLst xmlns:p="http://schemas.openxmlformats.org/presentationml/2006/main">
  <p:tag name="ISLIDE.ADDREMOVEWATERMARK" val="xZRBIBJCYY"/>
</p:tagLst>
</file>

<file path=ppt/tags/tag14.xml><?xml version="1.0" encoding="utf-8"?>
<p:tagLst xmlns:p="http://schemas.openxmlformats.org/presentationml/2006/main">
  <p:tag name="ISLIDE.ADDREMOVEWATERMARK" val="30lROYsC1g"/>
</p:tagLst>
</file>

<file path=ppt/tags/tag15.xml><?xml version="1.0" encoding="utf-8"?>
<p:tagLst xmlns:p="http://schemas.openxmlformats.org/presentationml/2006/main">
  <p:tag name="ISLIDE.ADDREMOVEWATERMARK" val="frvMPuMWzF"/>
</p:tagLst>
</file>

<file path=ppt/tags/tag16.xml><?xml version="1.0" encoding="utf-8"?>
<p:tagLst xmlns:p="http://schemas.openxmlformats.org/presentationml/2006/main">
  <p:tag name="ISLIDE.ADDREMOVEWATERMARK" val="4j4c0r9Ypx"/>
</p:tagLst>
</file>

<file path=ppt/tags/tag17.xml><?xml version="1.0" encoding="utf-8"?>
<p:tagLst xmlns:p="http://schemas.openxmlformats.org/presentationml/2006/main">
  <p:tag name="ISLIDE.ADDREMOVEWATERMARK" val="xZRBIBJCYY"/>
</p:tagLst>
</file>

<file path=ppt/tags/tag18.xml><?xml version="1.0" encoding="utf-8"?>
<p:tagLst xmlns:p="http://schemas.openxmlformats.org/presentationml/2006/main">
  <p:tag name="ISLIDE.ADDREMOVEWATERMARK" val="30lROYsC1g"/>
</p:tagLst>
</file>

<file path=ppt/tags/tag19.xml><?xml version="1.0" encoding="utf-8"?>
<p:tagLst xmlns:p="http://schemas.openxmlformats.org/presentationml/2006/main">
  <p:tag name="ISLIDE.ADDREMOVEWATERMARK" val="frvMPuMWzF"/>
</p:tagLst>
</file>

<file path=ppt/tags/tag20.xml><?xml version="1.0" encoding="utf-8"?>
<p:tagLst xmlns:p="http://schemas.openxmlformats.org/presentationml/2006/main">
  <p:tag name="ISLIDE.ADDREMOVEWATERMARK" val="4j4c0r9Ypx"/>
</p:tagLst>
</file>

<file path=ppt/tags/tag21.xml><?xml version="1.0" encoding="utf-8"?>
<p:tagLst xmlns:p="http://schemas.openxmlformats.org/presentationml/2006/main">
  <p:tag name="ISLIDE.ADDREMOVEWATERMARK" val="xZRBIBJCYY"/>
</p:tagLst>
</file>

<file path=ppt/tags/tag22.xml><?xml version="1.0" encoding="utf-8"?>
<p:tagLst xmlns:p="http://schemas.openxmlformats.org/presentationml/2006/main">
  <p:tag name="ISLIDE.ADDREMOVEWATERMARK" val="30lROYsC1g"/>
</p:tagLst>
</file>

<file path=ppt/tags/tag23.xml><?xml version="1.0" encoding="utf-8"?>
<p:tagLst xmlns:p="http://schemas.openxmlformats.org/presentationml/2006/main">
  <p:tag name="ISLIDE.ADDREMOVEWATERMARK" val="frvMPuMWzF"/>
</p:tagLst>
</file>

<file path=ppt/tags/tag24.xml><?xml version="1.0" encoding="utf-8"?>
<p:tagLst xmlns:p="http://schemas.openxmlformats.org/presentationml/2006/main">
  <p:tag name="ISLIDE.ADDREMOVEWATERMARK" val="4j4c0r9Ypx"/>
</p:tagLst>
</file>

<file path=ppt/tags/tag25.xml><?xml version="1.0" encoding="utf-8"?>
<p:tagLst xmlns:p="http://schemas.openxmlformats.org/presentationml/2006/main">
  <p:tag name="ISLIDE.ADDREMOVEWATERMARK" val="xZRBIBJCYY"/>
</p:tagLst>
</file>

<file path=ppt/tags/tag26.xml><?xml version="1.0" encoding="utf-8"?>
<p:tagLst xmlns:p="http://schemas.openxmlformats.org/presentationml/2006/main">
  <p:tag name="ISLIDE.ADDREMOVEWATERMARK" val="30lROYsC1g"/>
</p:tagLst>
</file>

<file path=ppt/tags/tag27.xml><?xml version="1.0" encoding="utf-8"?>
<p:tagLst xmlns:p="http://schemas.openxmlformats.org/presentationml/2006/main">
  <p:tag name="ISLIDE.ADDREMOVEWATERMARK" val="frvMPuMWzF"/>
</p:tagLst>
</file>

<file path=ppt/tags/tag28.xml><?xml version="1.0" encoding="utf-8"?>
<p:tagLst xmlns:p="http://schemas.openxmlformats.org/presentationml/2006/main">
  <p:tag name="ISLIDE.ADDREMOVEWATERMARK" val="4j4c0r9Ypx"/>
</p:tagLst>
</file>

<file path=ppt/tags/tag29.xml><?xml version="1.0" encoding="utf-8"?>
<p:tagLst xmlns:p="http://schemas.openxmlformats.org/presentationml/2006/main">
  <p:tag name="ISLIDE.ADDREMOVEWATERMARK" val="xZRBIBJCYY"/>
</p:tagLst>
</file>

<file path=ppt/tags/tag30.xml><?xml version="1.0" encoding="utf-8"?>
<p:tagLst xmlns:p="http://schemas.openxmlformats.org/presentationml/2006/main">
  <p:tag name="ISLIDE.ADDREMOVEWATERMARK" val="30lROYsC1g"/>
</p:tagLst>
</file>

<file path=ppt/tags/tag31.xml><?xml version="1.0" encoding="utf-8"?>
<p:tagLst xmlns:p="http://schemas.openxmlformats.org/presentationml/2006/main">
  <p:tag name="ISLIDE.ADDREMOVEWATERMARK" val="frvMPuMWzF"/>
</p:tagLst>
</file>

<file path=ppt/tags/tag32.xml><?xml version="1.0" encoding="utf-8"?>
<p:tagLst xmlns:p="http://schemas.openxmlformats.org/presentationml/2006/main">
  <p:tag name="ISLIDE.ADDREMOVEWATERMARK" val="4j4c0r9Ypx"/>
</p:tagLst>
</file>

<file path=ppt/tags/tag33.xml><?xml version="1.0" encoding="utf-8"?>
<p:tagLst xmlns:p="http://schemas.openxmlformats.org/presentationml/2006/main">
  <p:tag name="ISLIDE.ADDREMOVEWATERMARK" val="xZRBIBJCYY"/>
</p:tagLst>
</file>

<file path=ppt/tags/tag34.xml><?xml version="1.0" encoding="utf-8"?>
<p:tagLst xmlns:p="http://schemas.openxmlformats.org/presentationml/2006/main">
  <p:tag name="ISLIDE.ADDREMOVEWATERMARK" val="30lROYsC1g"/>
</p:tagLst>
</file>

<file path=ppt/tags/tag35.xml><?xml version="1.0" encoding="utf-8"?>
<p:tagLst xmlns:p="http://schemas.openxmlformats.org/presentationml/2006/main">
  <p:tag name="ISLIDE.ADDREMOVEWATERMARK" val="frvMPuMWzF"/>
</p:tagLst>
</file>

<file path=ppt/tags/tag36.xml><?xml version="1.0" encoding="utf-8"?>
<p:tagLst xmlns:p="http://schemas.openxmlformats.org/presentationml/2006/main">
  <p:tag name="ISLIDE.ADDREMOVEWATERMARK" val="4j4c0r9Ypx"/>
</p:tagLst>
</file>

<file path=ppt/tags/tag37.xml><?xml version="1.0" encoding="utf-8"?>
<p:tagLst xmlns:p="http://schemas.openxmlformats.org/presentationml/2006/main">
  <p:tag name="ISLIDE.ADDREMOVEWATERMARK" val="xZRBIBJCYY"/>
</p:tagLst>
</file>

<file path=ppt/tags/tag38.xml><?xml version="1.0" encoding="utf-8"?>
<p:tagLst xmlns:p="http://schemas.openxmlformats.org/presentationml/2006/main">
  <p:tag name="ISLIDE.ADDREMOVEWATERMARK" val="30lROYsC1g"/>
</p:tagLst>
</file>

<file path=ppt/tags/tag39.xml><?xml version="1.0" encoding="utf-8"?>
<p:tagLst xmlns:p="http://schemas.openxmlformats.org/presentationml/2006/main">
  <p:tag name="ISLIDE.ADDREMOVEWATERMARK" val="frvMPuMWzF"/>
</p:tagLst>
</file>

<file path=ppt/tags/tag40.xml><?xml version="1.0" encoding="utf-8"?>
<p:tagLst xmlns:p="http://schemas.openxmlformats.org/presentationml/2006/main">
  <p:tag name="ISLIDE.ADDREMOVEWATERMARK" val="4j4c0r9Ypx"/>
</p:tagLst>
</file>

<file path=ppt/tags/tag41.xml><?xml version="1.0" encoding="utf-8"?>
<p:tagLst xmlns:p="http://schemas.openxmlformats.org/presentationml/2006/main">
  <p:tag name="ISLIDE.ADDREMOVEWATERMARK" val="xZRBIBJCYY"/>
</p:tagLst>
</file>

<file path=ppt/tags/tag42.xml><?xml version="1.0" encoding="utf-8"?>
<p:tagLst xmlns:p="http://schemas.openxmlformats.org/presentationml/2006/main">
  <p:tag name="ISLIDE.ADDREMOVEWATERMARK" val="30lROYsC1g"/>
</p:tagLst>
</file>

<file path=ppt/tags/tag43.xml><?xml version="1.0" encoding="utf-8"?>
<p:tagLst xmlns:p="http://schemas.openxmlformats.org/presentationml/2006/main">
  <p:tag name="ISLIDE.ADDREMOVEWATERMARK" val="frvMPuMWzF"/>
</p:tagLst>
</file>

<file path=ppt/tags/tag44.xml><?xml version="1.0" encoding="utf-8"?>
<p:tagLst xmlns:p="http://schemas.openxmlformats.org/presentationml/2006/main">
  <p:tag name="ISLIDE.ADDREMOVEWATERMARK" val="4j4c0r9Ypx"/>
</p:tagLst>
</file>

<file path=ppt/tags/tag45.xml><?xml version="1.0" encoding="utf-8"?>
<p:tagLst xmlns:p="http://schemas.openxmlformats.org/presentationml/2006/main">
  <p:tag name="ISLIDE.ADDREMOVEWATERMARK" val="xZRBIBJCYY"/>
</p:tagLst>
</file>

<file path=ppt/tags/tag46.xml><?xml version="1.0" encoding="utf-8"?>
<p:tagLst xmlns:p="http://schemas.openxmlformats.org/presentationml/2006/main">
  <p:tag name="ISLIDE.ADDREMOVEWATERMARK" val="30lROYsC1g"/>
</p:tagLst>
</file>

<file path=ppt/tags/tag47.xml><?xml version="1.0" encoding="utf-8"?>
<p:tagLst xmlns:p="http://schemas.openxmlformats.org/presentationml/2006/main">
  <p:tag name="ISLIDE.ADDREMOVEWATERMARK" val="frvMPuMWzF"/>
</p:tagLst>
</file>

<file path=ppt/tags/tag48.xml><?xml version="1.0" encoding="utf-8"?>
<p:tagLst xmlns:p="http://schemas.openxmlformats.org/presentationml/2006/main">
  <p:tag name="ISLIDE.ADDREMOVEWATERMARK" val="4j4c0r9Ypx"/>
</p:tagLst>
</file>

<file path=ppt/tags/tag49.xml><?xml version="1.0" encoding="utf-8"?>
<p:tagLst xmlns:p="http://schemas.openxmlformats.org/presentationml/2006/main">
  <p:tag name="ISLIDE.ADDREMOVEWATERMARK" val="xZRBIBJCYY"/>
</p:tagLst>
</file>

<file path=ppt/tags/tag50.xml><?xml version="1.0" encoding="utf-8"?>
<p:tagLst xmlns:p="http://schemas.openxmlformats.org/presentationml/2006/main">
  <p:tag name="ISLIDE.ADDREMOVEWATERMARK" val="30lROYsC1g"/>
</p:tagLst>
</file>

<file path=ppt/tags/tag51.xml><?xml version="1.0" encoding="utf-8"?>
<p:tagLst xmlns:p="http://schemas.openxmlformats.org/presentationml/2006/main">
  <p:tag name="ISLIDE.ADDREMOVEWATERMARK" val="frvMPuMWzF"/>
</p:tagLst>
</file>

<file path=ppt/tags/tag52.xml><?xml version="1.0" encoding="utf-8"?>
<p:tagLst xmlns:p="http://schemas.openxmlformats.org/presentationml/2006/main">
  <p:tag name="ISLIDE.ADDREMOVEWATERMARK" val="4j4c0r9Ypx"/>
</p:tagLst>
</file>

<file path=ppt/tags/tag53.xml><?xml version="1.0" encoding="utf-8"?>
<p:tagLst xmlns:p="http://schemas.openxmlformats.org/presentationml/2006/main">
  <p:tag name="ISLIDE.ADDREMOVEWATERMARK" val="xZRBIBJCYY"/>
</p:tagLst>
</file>

<file path=ppt/tags/tag54.xml><?xml version="1.0" encoding="utf-8"?>
<p:tagLst xmlns:p="http://schemas.openxmlformats.org/presentationml/2006/main">
  <p:tag name="ISLIDE.ADDREMOVEWATERMARK" val="30lROYsC1g"/>
</p:tagLst>
</file>

<file path=ppt/tags/tag55.xml><?xml version="1.0" encoding="utf-8"?>
<p:tagLst xmlns:p="http://schemas.openxmlformats.org/presentationml/2006/main">
  <p:tag name="ISLIDE.ADDREMOVEWATERMARK" val="frvMPuMWzF"/>
</p:tagLst>
</file>

<file path=ppt/tags/tag56.xml><?xml version="1.0" encoding="utf-8"?>
<p:tagLst xmlns:p="http://schemas.openxmlformats.org/presentationml/2006/main">
  <p:tag name="ISLIDE.ADDREMOVEWATERMARK" val="4j4c0r9Ypx"/>
</p:tagLst>
</file>

<file path=ppt/tags/tag57.xml><?xml version="1.0" encoding="utf-8"?>
<p:tagLst xmlns:p="http://schemas.openxmlformats.org/presentationml/2006/main">
  <p:tag name="ISLIDE.ADDREMOVEWATERMARK" val="xZRBIBJCYY"/>
</p:tagLst>
</file>

<file path=ppt/tags/tag58.xml><?xml version="1.0" encoding="utf-8"?>
<p:tagLst xmlns:p="http://schemas.openxmlformats.org/presentationml/2006/main">
  <p:tag name="ISLIDE.ADDREMOVEWATERMARK" val="30lROYsC1g"/>
</p:tagLst>
</file>

<file path=ppt/tags/tag59.xml><?xml version="1.0" encoding="utf-8"?>
<p:tagLst xmlns:p="http://schemas.openxmlformats.org/presentationml/2006/main">
  <p:tag name="ISLIDE.ADDREMOVEWATERMARK" val="frvMPuMWzF"/>
</p:tagLst>
</file>

<file path=ppt/tags/tag60.xml><?xml version="1.0" encoding="utf-8"?>
<p:tagLst xmlns:p="http://schemas.openxmlformats.org/presentationml/2006/main">
  <p:tag name="ISLIDE.ADDREMOVEWATERMARK" val="4j4c0r9Ypx"/>
</p:tagLst>
</file>

<file path=ppt/tags/tag61.xml><?xml version="1.0" encoding="utf-8"?>
<p:tagLst xmlns:p="http://schemas.openxmlformats.org/presentationml/2006/main">
  <p:tag name="ISLIDE.ADDREMOVEWATERMARK" val="xZRBIBJCYY"/>
</p:tagLst>
</file>

<file path=ppt/tags/tag62.xml><?xml version="1.0" encoding="utf-8"?>
<p:tagLst xmlns:p="http://schemas.openxmlformats.org/presentationml/2006/main">
  <p:tag name="ISLIDE.ADDREMOVEWATERMARK" val="30lROYsC1g"/>
</p:tagLst>
</file>

<file path=ppt/tags/tag63.xml><?xml version="1.0" encoding="utf-8"?>
<p:tagLst xmlns:p="http://schemas.openxmlformats.org/presentationml/2006/main">
  <p:tag name="ISLIDE.ADDREMOVEWATERMARK" val="frvMPuMWzF"/>
</p:tagLst>
</file>

<file path=ppt/tags/tag64.xml><?xml version="1.0" encoding="utf-8"?>
<p:tagLst xmlns:p="http://schemas.openxmlformats.org/presentationml/2006/main">
  <p:tag name="ISLIDE.ADDREMOVEWATERMARK" val="4j4c0r9Ypx"/>
</p:tagLst>
</file>

<file path=ppt/tags/tag65.xml><?xml version="1.0" encoding="utf-8"?>
<p:tagLst xmlns:p="http://schemas.openxmlformats.org/presentationml/2006/main">
  <p:tag name="ISLIDE.ADDREMOVEWATERMARK" val="xZRBIBJCYY"/>
</p:tagLst>
</file>

<file path=ppt/tags/tag66.xml><?xml version="1.0" encoding="utf-8"?>
<p:tagLst xmlns:p="http://schemas.openxmlformats.org/presentationml/2006/main">
  <p:tag name="ISLIDE.ADDREMOVEWATERMARK" val="30lROYsC1g"/>
</p:tagLst>
</file>

<file path=ppt/tags/tag67.xml><?xml version="1.0" encoding="utf-8"?>
<p:tagLst xmlns:p="http://schemas.openxmlformats.org/presentationml/2006/main">
  <p:tag name="ISLIDE.ADDREMOVEWATERMARK" val="frvMPuMWzF"/>
</p:tagLst>
</file>

<file path=ppt/tags/tag68.xml><?xml version="1.0" encoding="utf-8"?>
<p:tagLst xmlns:p="http://schemas.openxmlformats.org/presentationml/2006/main">
  <p:tag name="ISLIDE.ADDREMOVEWATERMARK" val="4j4c0r9Ypx"/>
</p:tagLst>
</file>

<file path=ppt/tags/tag69.xml><?xml version="1.0" encoding="utf-8"?>
<p:tagLst xmlns:p="http://schemas.openxmlformats.org/presentationml/2006/main">
  <p:tag name="ISLIDE.ADDREMOVEWATERMARK" val="xZRBIBJCYY"/>
</p:tagLst>
</file>

<file path=ppt/tags/tag70.xml><?xml version="1.0" encoding="utf-8"?>
<p:tagLst xmlns:p="http://schemas.openxmlformats.org/presentationml/2006/main">
  <p:tag name="ISLIDE.ADDREMOVEWATERMARK" val="30lROYsC1g"/>
</p:tagLst>
</file>

<file path=ppt/tags/tag71.xml><?xml version="1.0" encoding="utf-8"?>
<p:tagLst xmlns:p="http://schemas.openxmlformats.org/presentationml/2006/main">
  <p:tag name="ISLIDE.ADDREMOVEWATERMARK" val="frvMPuMWzF"/>
</p:tagLst>
</file>

<file path=ppt/tags/tag72.xml><?xml version="1.0" encoding="utf-8"?>
<p:tagLst xmlns:p="http://schemas.openxmlformats.org/presentationml/2006/main">
  <p:tag name="ISLIDE.ADDREMOVEWATERMARK" val="4j4c0r9Ypx"/>
</p:tagLst>
</file>

<file path=ppt/tags/tag73.xml><?xml version="1.0" encoding="utf-8"?>
<p:tagLst xmlns:p="http://schemas.openxmlformats.org/presentationml/2006/main">
  <p:tag name="ISLIDE.ADDREMOVEWATERMARK" val="xZRBIBJCYY"/>
</p:tagLst>
</file>

<file path=ppt/tags/tag74.xml><?xml version="1.0" encoding="utf-8"?>
<p:tagLst xmlns:p="http://schemas.openxmlformats.org/presentationml/2006/main">
  <p:tag name="ISLIDE.ADDREMOVEWATERMARK" val="30lROYsC1g"/>
</p:tagLst>
</file>

<file path=ppt/tags/tag75.xml><?xml version="1.0" encoding="utf-8"?>
<p:tagLst xmlns:p="http://schemas.openxmlformats.org/presentationml/2006/main">
  <p:tag name="ISLIDE.ADDREMOVEWATERMARK" val="frvMPuMWzF"/>
</p:tagLst>
</file>

<file path=ppt/tags/tag76.xml><?xml version="1.0" encoding="utf-8"?>
<p:tagLst xmlns:p="http://schemas.openxmlformats.org/presentationml/2006/main">
  <p:tag name="ISLIDE.ADDREMOVEWATERMARK" val="4j4c0r9Ypx"/>
</p:tagLst>
</file>

<file path=ppt/tags/tag77.xml><?xml version="1.0" encoding="utf-8"?>
<p:tagLst xmlns:p="http://schemas.openxmlformats.org/presentationml/2006/main">
  <p:tag name="ISLIDE.ADDREMOVEWATERMARK" val="xZRBIBJCYY"/>
</p:tagLst>
</file>

<file path=ppt/tags/tag78.xml><?xml version="1.0" encoding="utf-8"?>
<p:tagLst xmlns:p="http://schemas.openxmlformats.org/presentationml/2006/main">
  <p:tag name="ISLIDE.ADDREMOVEWATERMARK" val="30lROYsC1g"/>
</p:tagLst>
</file>

<file path=ppt/tags/tag79.xml><?xml version="1.0" encoding="utf-8"?>
<p:tagLst xmlns:p="http://schemas.openxmlformats.org/presentationml/2006/main">
  <p:tag name="ISLIDE.ADDREMOVEWATERMARK" val="frvMPuMWzF"/>
</p:tagLst>
</file>

<file path=ppt/tags/tag80.xml><?xml version="1.0" encoding="utf-8"?>
<p:tagLst xmlns:p="http://schemas.openxmlformats.org/presentationml/2006/main">
  <p:tag name="ISLIDE.ADDREMOVEWATERMARK" val="4j4c0r9Ypx"/>
</p:tagLst>
</file>

<file path=ppt/tags/tag81.xml><?xml version="1.0" encoding="utf-8"?>
<p:tagLst xmlns:p="http://schemas.openxmlformats.org/presentationml/2006/main">
  <p:tag name="ISLIDE.ADDREMOVEWATERMARK" val="xZRBIBJCYY"/>
</p:tagLst>
</file>

<file path=ppt/tags/tag82.xml><?xml version="1.0" encoding="utf-8"?>
<p:tagLst xmlns:p="http://schemas.openxmlformats.org/presentationml/2006/main">
  <p:tag name="ISLIDE.ADDREMOVEWATERMARK" val="30lROYsC1g"/>
</p:tagLst>
</file>

<file path=ppt/tags/tag83.xml><?xml version="1.0" encoding="utf-8"?>
<p:tagLst xmlns:p="http://schemas.openxmlformats.org/presentationml/2006/main">
  <p:tag name="ISLIDE.ADDREMOVEWATERMARK" val="frvMPuMWzF"/>
</p:tagLst>
</file>

<file path=ppt/tags/tag84.xml><?xml version="1.0" encoding="utf-8"?>
<p:tagLst xmlns:p="http://schemas.openxmlformats.org/presentationml/2006/main">
  <p:tag name="ISLIDE.ADDREMOVEWATERMARK" val="4j4c0r9Ypx"/>
</p:tagLst>
</file>

<file path=ppt/tags/tag85.xml><?xml version="1.0" encoding="utf-8"?>
<p:tagLst xmlns:p="http://schemas.openxmlformats.org/presentationml/2006/main">
  <p:tag name="ISLIDE.ADDREMOVEWATERMARK" val="xZRBIBJCYY"/>
</p:tagLst>
</file>

<file path=ppt/tags/tag86.xml><?xml version="1.0" encoding="utf-8"?>
<p:tagLst xmlns:p="http://schemas.openxmlformats.org/presentationml/2006/main">
  <p:tag name="ISLIDE.ADDREMOVEWATERMARK" val="30lROYsC1g"/>
</p:tagLst>
</file>

<file path=ppt/tags/tag87.xml><?xml version="1.0" encoding="utf-8"?>
<p:tagLst xmlns:p="http://schemas.openxmlformats.org/presentationml/2006/main">
  <p:tag name="ISLIDE.ADDREMOVEWATERMARK" val="frvMPuMWzF"/>
</p:tagLst>
</file>

<file path=ppt/tags/tag88.xml><?xml version="1.0" encoding="utf-8"?>
<p:tagLst xmlns:p="http://schemas.openxmlformats.org/presentationml/2006/main">
  <p:tag name="ISLIDE.ADDREMOVEWATERMARK" val="4j4c0r9Ypx"/>
</p:tagLst>
</file>

<file path=ppt/tags/tag89.xml><?xml version="1.0" encoding="utf-8"?>
<p:tagLst xmlns:p="http://schemas.openxmlformats.org/presentationml/2006/main">
  <p:tag name="ISLIDE.ADDREMOVEWATERMARK" val="xZRBIBJCYY"/>
</p:tagLst>
</file>

<file path=ppt/tags/tag90.xml><?xml version="1.0" encoding="utf-8"?>
<p:tagLst xmlns:p="http://schemas.openxmlformats.org/presentationml/2006/main">
  <p:tag name="ISLIDE.ADDREMOVEWATERMARK" val="30lROYsC1g"/>
</p:tagLst>
</file>

<file path=ppt/tags/tag91.xml><?xml version="1.0" encoding="utf-8"?>
<p:tagLst xmlns:p="http://schemas.openxmlformats.org/presentationml/2006/main">
  <p:tag name="ISLIDE.ADDREMOVEWATERMARK" val="frvMPuMWzF"/>
</p:tagLst>
</file>

<file path=ppt/tags/tag92.xml><?xml version="1.0" encoding="utf-8"?>
<p:tagLst xmlns:p="http://schemas.openxmlformats.org/presentationml/2006/main">
  <p:tag name="ISLIDE.ADDREMOVEWATERMARK" val="4j4c0r9Ypx"/>
</p:tagLst>
</file>

<file path=ppt/tags/tag93.xml><?xml version="1.0" encoding="utf-8"?>
<p:tagLst xmlns:p="http://schemas.openxmlformats.org/presentationml/2006/main">
  <p:tag name="ISLIDE.ADDREMOVEWATERMARK" val="xZRBIBJCYY"/>
</p:tagLst>
</file>

<file path=ppt/tags/tag94.xml><?xml version="1.0" encoding="utf-8"?>
<p:tagLst xmlns:p="http://schemas.openxmlformats.org/presentationml/2006/main">
  <p:tag name="ISLIDE.ADDREMOVEWATERMARK" val="30lROYsC1g"/>
</p:tagLst>
</file>

<file path=ppt/tags/tag95.xml><?xml version="1.0" encoding="utf-8"?>
<p:tagLst xmlns:p="http://schemas.openxmlformats.org/presentationml/2006/main">
  <p:tag name="ISLIDE.ADDREMOVEWATERMARK" val="frvMPuMWzF"/>
</p:tagLst>
</file>

<file path=ppt/tags/tag96.xml><?xml version="1.0" encoding="utf-8"?>
<p:tagLst xmlns:p="http://schemas.openxmlformats.org/presentationml/2006/main">
  <p:tag name="ISLIDE.ADDREMOVEWATERMARK" val="4j4c0r9Ypx"/>
</p:tagLst>
</file>

<file path=ppt/tags/tag97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3014</Words>
  <Application>WPS 演示</Application>
  <PresentationFormat>全屏显示(16:9)</PresentationFormat>
  <Paragraphs>282</Paragraphs>
  <Slides>26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</vt:i4>
      </vt:variant>
      <vt:variant>
        <vt:lpstr>幻灯片标题</vt:lpstr>
      </vt:variant>
      <vt:variant>
        <vt:i4>26</vt:i4>
      </vt:variant>
    </vt:vector>
  </HeadingPairs>
  <TitlesOfParts>
    <vt:vector size="59" baseType="lpstr">
      <vt:lpstr>Arial</vt:lpstr>
      <vt:lpstr>宋体</vt:lpstr>
      <vt:lpstr>Wingdings</vt:lpstr>
      <vt:lpstr>Times New Roman</vt:lpstr>
      <vt:lpstr>黑体</vt:lpstr>
      <vt:lpstr>楷体_GB2312</vt:lpstr>
      <vt:lpstr>楷体</vt:lpstr>
      <vt:lpstr>方正粗圆_GBK</vt:lpstr>
      <vt:lpstr>Calibri</vt:lpstr>
      <vt:lpstr>Times New Roman</vt:lpstr>
      <vt:lpstr>微软雅黑</vt:lpstr>
      <vt:lpstr>Arial Unicode MS</vt:lpstr>
      <vt:lpstr>Cambria Math</vt:lpstr>
      <vt:lpstr>2_Office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22.1 二次函数的图象和性质 22.1.1 二次函数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995</cp:revision>
  <dcterms:created xsi:type="dcterms:W3CDTF">2016-01-14T07:05:00Z</dcterms:created>
  <dcterms:modified xsi:type="dcterms:W3CDTF">2023-08-18T01:55:50Z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3FB62AAAB1F34D29A69A81F69F40E202_12</vt:lpwstr>
  </property>
</Properties>
</file>